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Doc\documents\2020\&#1054;&#1058;&#1044;&#1045;&#1051;%20&#1044;&#1054;&#1061;&#1054;&#1044;&#1054;&#1042;\&#1057;&#1051;&#1040;&#1049;&#1044;&#1067;%20&#1041;&#1070;&#1044;&#1046;&#1045;&#1058;%20&#1044;&#1051;&#1071;%20&#1043;&#1056;&#1040;&#1046;&#1044;&#1040;&#1053;\&#1050;&#1085;&#1080;&#1075;&#1072;1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130105592146894E-2"/>
          <c:y val="0.11536644537892703"/>
          <c:w val="0.83060719611306444"/>
          <c:h val="0.663030216890758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Лист1!$B$6</c:f>
              <c:strCache>
                <c:ptCount val="1"/>
                <c:pt idx="0">
                  <c:v>2019 год (факт)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2113768797768207E-2"/>
                  <c:y val="-4.0707050607843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566736547868623E-2"/>
                  <c:y val="7.22021660649819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6833150989872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 rot="2700000"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Лист1!$C$5:$G$5</c:f>
              <c:strCache>
                <c:ptCount val="4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ПРОЧИЕ</c:v>
                </c:pt>
              </c:strCache>
            </c:strRef>
          </c:cat>
          <c:val>
            <c:numRef>
              <c:f>Лист1!$C$6:$G$6</c:f>
              <c:numCache>
                <c:formatCode>#,##0.00</c:formatCode>
                <c:ptCount val="4"/>
                <c:pt idx="0">
                  <c:v>1225.5693900000001</c:v>
                </c:pt>
                <c:pt idx="1">
                  <c:v>333.8082</c:v>
                </c:pt>
                <c:pt idx="2">
                  <c:v>339.30088999999998</c:v>
                </c:pt>
                <c:pt idx="3">
                  <c:v>70.434529999999938</c:v>
                </c:pt>
              </c:numCache>
            </c:numRef>
          </c:val>
        </c:ser>
        <c:ser>
          <c:idx val="1"/>
          <c:order val="1"/>
          <c:tx>
            <c:strRef>
              <c:f>Лист1!$B$7</c:f>
              <c:strCache>
                <c:ptCount val="1"/>
                <c:pt idx="0">
                  <c:v>2020 год (оценка)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8486219096826734E-2"/>
                  <c:y val="-4.0802106180899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373864430468204E-2"/>
                  <c:y val="4.813477737665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578616352201259E-2"/>
                  <c:y val="-2.6474127557160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2700000"/>
              <a:lstStyle/>
              <a:p>
                <a:pPr algn="ctr" rtl="0">
                  <a:defRPr lang="ru-RU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Лист1!$C$5:$G$5</c:f>
              <c:strCache>
                <c:ptCount val="4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ПРОЧИЕ</c:v>
                </c:pt>
              </c:strCache>
            </c:strRef>
          </c:cat>
          <c:val>
            <c:numRef>
              <c:f>Лист1!$C$7:$G$7</c:f>
              <c:numCache>
                <c:formatCode>#,##0.00</c:formatCode>
                <c:ptCount val="4"/>
                <c:pt idx="0">
                  <c:v>1258.2288000000001</c:v>
                </c:pt>
                <c:pt idx="1">
                  <c:v>321.38783000000001</c:v>
                </c:pt>
                <c:pt idx="2">
                  <c:v>296.34249999999997</c:v>
                </c:pt>
                <c:pt idx="3">
                  <c:v>64.873039999999833</c:v>
                </c:pt>
              </c:numCache>
            </c:numRef>
          </c:val>
        </c:ser>
        <c:ser>
          <c:idx val="2"/>
          <c:order val="2"/>
          <c:tx>
            <c:strRef>
              <c:f>Лист1!$B$8</c:f>
              <c:strCache>
                <c:ptCount val="1"/>
                <c:pt idx="0">
                  <c:v>2021 год (прогноз)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1786207541667355E-2"/>
                  <c:y val="-4.0914560770156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7833682739343116E-3"/>
                  <c:y val="-4.5390814309615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7833682739343116E-3"/>
                  <c:y val="-2.1660649819494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2700000"/>
              <a:lstStyle/>
              <a:p>
                <a:pPr algn="ctr" rtl="0">
                  <a:defRPr lang="ru-RU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Лист1!$C$5:$G$5</c:f>
              <c:strCache>
                <c:ptCount val="4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ПРОЧИЕ</c:v>
                </c:pt>
              </c:strCache>
            </c:strRef>
          </c:cat>
          <c:val>
            <c:numRef>
              <c:f>Лист1!$C$8:$G$8</c:f>
              <c:numCache>
                <c:formatCode>#,##0.00</c:formatCode>
                <c:ptCount val="4"/>
                <c:pt idx="0">
                  <c:v>1291.585174904</c:v>
                </c:pt>
                <c:pt idx="1">
                  <c:v>213.77760000000001</c:v>
                </c:pt>
                <c:pt idx="2">
                  <c:v>304.76819999999998</c:v>
                </c:pt>
                <c:pt idx="3">
                  <c:v>68.515999999999963</c:v>
                </c:pt>
              </c:numCache>
            </c:numRef>
          </c:val>
        </c:ser>
        <c:ser>
          <c:idx val="3"/>
          <c:order val="3"/>
          <c:tx>
            <c:strRef>
              <c:f>Лист1!$B$9</c:f>
              <c:strCache>
                <c:ptCount val="1"/>
                <c:pt idx="0">
                  <c:v>2022 год (прогноз)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64084363668378E-2"/>
                  <c:y val="-2.8880866425992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004913693964354E-7"/>
                  <c:y val="-5.949422680900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904961565338921E-3"/>
                  <c:y val="-2.4067388688327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2700000"/>
              <a:lstStyle/>
              <a:p>
                <a:pPr algn="ctr" rtl="0">
                  <a:defRPr lang="ru-RU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Лист1!$C$5:$G$5</c:f>
              <c:strCache>
                <c:ptCount val="4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ПРОЧИЕ</c:v>
                </c:pt>
              </c:strCache>
            </c:strRef>
          </c:cat>
          <c:val>
            <c:numRef>
              <c:f>Лист1!$C$9:$G$9</c:f>
              <c:numCache>
                <c:formatCode>#,##0.00</c:formatCode>
                <c:ptCount val="4"/>
                <c:pt idx="0">
                  <c:v>1337.34138435</c:v>
                </c:pt>
                <c:pt idx="1">
                  <c:v>179.81880000000001</c:v>
                </c:pt>
                <c:pt idx="2">
                  <c:v>325.19675999999998</c:v>
                </c:pt>
                <c:pt idx="3">
                  <c:v>70.390999999999906</c:v>
                </c:pt>
              </c:numCache>
            </c:numRef>
          </c:val>
        </c:ser>
        <c:ser>
          <c:idx val="4"/>
          <c:order val="4"/>
          <c:tx>
            <c:strRef>
              <c:f>Лист1!$B$10</c:f>
              <c:strCache>
                <c:ptCount val="1"/>
                <c:pt idx="0">
                  <c:v>2023 год (прогноз)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3551340673610769E-3"/>
                  <c:y val="-1.2033694344163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97624039133473E-3"/>
                  <c:y val="-5.1487292439994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97624039133473E-3"/>
                  <c:y val="-1.9253966387170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2700000"/>
              <a:lstStyle/>
              <a:p>
                <a:pPr algn="ctr" rtl="0">
                  <a:defRPr lang="ru-RU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Лист1!$C$5:$G$5</c:f>
              <c:strCache>
                <c:ptCount val="4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ПРОЧИЕ</c:v>
                </c:pt>
              </c:strCache>
            </c:strRef>
          </c:cat>
          <c:val>
            <c:numRef>
              <c:f>Лист1!$C$10:$G$10</c:f>
              <c:numCache>
                <c:formatCode>#,##0.00</c:formatCode>
                <c:ptCount val="4"/>
                <c:pt idx="0">
                  <c:v>1398.8114448399999</c:v>
                </c:pt>
                <c:pt idx="1">
                  <c:v>191.67160000000001</c:v>
                </c:pt>
                <c:pt idx="2">
                  <c:v>338.31475999999998</c:v>
                </c:pt>
                <c:pt idx="3">
                  <c:v>71.869000000000028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6246528"/>
        <c:axId val="395125504"/>
        <c:axId val="0"/>
      </c:bar3DChart>
      <c:catAx>
        <c:axId val="366246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bg1"/>
                </a:solidFill>
              </a:defRPr>
            </a:pPr>
            <a:endParaRPr lang="ru-RU"/>
          </a:p>
        </c:txPr>
        <c:crossAx val="395125504"/>
        <c:crosses val="autoZero"/>
        <c:auto val="1"/>
        <c:lblAlgn val="ctr"/>
        <c:lblOffset val="100"/>
        <c:noMultiLvlLbl val="0"/>
      </c:catAx>
      <c:valAx>
        <c:axId val="395125504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366246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259187727320249"/>
          <c:y val="0.90001710829369252"/>
          <c:w val="0.7553473425884657"/>
          <c:h val="7.9333705127086429E-2"/>
        </c:manualLayout>
      </c:layout>
      <c:overlay val="0"/>
      <c:txPr>
        <a:bodyPr/>
        <a:lstStyle/>
        <a:p>
          <a:pPr>
            <a:defRPr sz="16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092996830864013E-2"/>
          <c:y val="1.3585032660205032E-2"/>
          <c:w val="0.90737186600265707"/>
          <c:h val="0.67482585573077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Лист2!$B$4</c:f>
              <c:strCache>
                <c:ptCount val="1"/>
                <c:pt idx="0">
                  <c:v>2019 год (факт)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5351371664787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154816072538164E-2"/>
                  <c:y val="-4.39677387582368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2700000"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Лист2!$C$3:$G$3</c:f>
              <c:strCache>
                <c:ptCount val="4"/>
                <c:pt idx="0">
                  <c:v>ДОХОДЫ ОТ ИСПОЛЬЗОВАНИЯ ИМУЩЕСТВА, НАХОДЯЩЕГОСЯ В ГОСУДАР-Й И МУН-Й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ШТРАФЫ, САНКЦИИ, ВОЗМЕЩЕНИЕ УЩЕРБА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Лист2!$C$4:$G$4</c:f>
              <c:numCache>
                <c:formatCode>#,##0.00</c:formatCode>
                <c:ptCount val="4"/>
                <c:pt idx="0">
                  <c:v>528.97450000000003</c:v>
                </c:pt>
                <c:pt idx="1">
                  <c:v>155.44696999999999</c:v>
                </c:pt>
                <c:pt idx="2">
                  <c:v>45.999490000000002</c:v>
                </c:pt>
                <c:pt idx="3">
                  <c:v>27.486179999999997</c:v>
                </c:pt>
              </c:numCache>
            </c:numRef>
          </c:val>
        </c:ser>
        <c:ser>
          <c:idx val="1"/>
          <c:order val="1"/>
          <c:tx>
            <c:strRef>
              <c:f>Лист2!$B$5</c:f>
              <c:strCache>
                <c:ptCount val="1"/>
                <c:pt idx="0">
                  <c:v>2020 год (оценка)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0191657271702363E-3"/>
                  <c:y val="-6.6988707472973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940268848532363E-3"/>
                  <c:y val="-2.7725640617743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095828635851182E-3"/>
                  <c:y val="-1.8035421242723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2700000"/>
              <a:lstStyle/>
              <a:p>
                <a:pPr algn="ctr">
                  <a:defRPr lang="ru-RU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Лист2!$C$3:$G$3</c:f>
              <c:strCache>
                <c:ptCount val="4"/>
                <c:pt idx="0">
                  <c:v>ДОХОДЫ ОТ ИСПОЛЬЗОВАНИЯ ИМУЩЕСТВА, НАХОДЯЩЕГОСЯ В ГОСУДАР-Й И МУН-Й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ШТРАФЫ, САНКЦИИ, ВОЗМЕЩЕНИЕ УЩЕРБА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Лист2!$C$5:$G$5</c:f>
              <c:numCache>
                <c:formatCode>#,##0.00</c:formatCode>
                <c:ptCount val="4"/>
                <c:pt idx="0">
                  <c:v>470.21323999999998</c:v>
                </c:pt>
                <c:pt idx="1">
                  <c:v>81.037499999999994</c:v>
                </c:pt>
                <c:pt idx="2">
                  <c:v>30.0715</c:v>
                </c:pt>
                <c:pt idx="3">
                  <c:v>22.823010000000053</c:v>
                </c:pt>
              </c:numCache>
            </c:numRef>
          </c:val>
        </c:ser>
        <c:ser>
          <c:idx val="2"/>
          <c:order val="2"/>
          <c:tx>
            <c:strRef>
              <c:f>Лист2!$B$6</c:f>
              <c:strCache>
                <c:ptCount val="1"/>
                <c:pt idx="0">
                  <c:v>2021 год (прогноз)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5159714393085303E-3"/>
                  <c:y val="-3.3494353736486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0752370312561E-4"/>
                  <c:y val="-3.5833187783961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025554302893648E-2"/>
                  <c:y val="-3.6070842485447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2700000"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Лист2!$C$3:$G$3</c:f>
              <c:strCache>
                <c:ptCount val="4"/>
                <c:pt idx="0">
                  <c:v>ДОХОДЫ ОТ ИСПОЛЬЗОВАНИЯ ИМУЩЕСТВА, НАХОДЯЩЕГОСЯ В ГОСУДАР-Й И МУН-Й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ШТРАФЫ, САНКЦИИ, ВОЗМЕЩЕНИЕ УЩЕРБА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Лист2!$C$6:$G$6</c:f>
              <c:numCache>
                <c:formatCode>#,##0.00</c:formatCode>
                <c:ptCount val="4"/>
                <c:pt idx="0">
                  <c:v>494.70756</c:v>
                </c:pt>
                <c:pt idx="1">
                  <c:v>71.957930000000005</c:v>
                </c:pt>
                <c:pt idx="2">
                  <c:v>13.953200000000001</c:v>
                </c:pt>
                <c:pt idx="3">
                  <c:v>20.799899999999987</c:v>
                </c:pt>
              </c:numCache>
            </c:numRef>
          </c:val>
        </c:ser>
        <c:ser>
          <c:idx val="3"/>
          <c:order val="3"/>
          <c:tx>
            <c:strRef>
              <c:f>Лист2!$B$7</c:f>
              <c:strCache>
                <c:ptCount val="1"/>
                <c:pt idx="0">
                  <c:v>2022 год (прогноз)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528748590755355E-2"/>
                  <c:y val="-3.0917864987526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3210253897103833E-5"/>
                  <c:y val="-3.8031574721873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522360015031942E-2"/>
                  <c:y val="-3.6070842485447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2700000"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Лист2!$C$3:$G$3</c:f>
              <c:strCache>
                <c:ptCount val="4"/>
                <c:pt idx="0">
                  <c:v>ДОХОДЫ ОТ ИСПОЛЬЗОВАНИЯ ИМУЩЕСТВА, НАХОДЯЩЕГОСЯ В ГОСУДАР-Й И МУН-Й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ШТРАФЫ, САНКЦИИ, ВОЗМЕЩЕНИЕ УЩЕРБА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Лист2!$C$7:$G$7</c:f>
              <c:numCache>
                <c:formatCode>#,##0.00</c:formatCode>
                <c:ptCount val="4"/>
                <c:pt idx="0">
                  <c:v>498.30504200000001</c:v>
                </c:pt>
                <c:pt idx="1">
                  <c:v>71.537610000000001</c:v>
                </c:pt>
                <c:pt idx="2">
                  <c:v>12.91</c:v>
                </c:pt>
                <c:pt idx="3">
                  <c:v>20.955410000000025</c:v>
                </c:pt>
              </c:numCache>
            </c:numRef>
          </c:val>
        </c:ser>
        <c:ser>
          <c:idx val="4"/>
          <c:order val="4"/>
          <c:tx>
            <c:strRef>
              <c:f>Лист2!$B$8</c:f>
              <c:strCache>
                <c:ptCount val="1"/>
                <c:pt idx="0">
                  <c:v>2023 год (прогноз)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025554302893648E-2"/>
                  <c:y val="-2.5764887489605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464274546420675E-4"/>
                  <c:y val="-3.7275294994965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0191657271702363E-3"/>
                  <c:y val="-3.8647331234407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2700000"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Лист2!$C$3:$G$3</c:f>
              <c:strCache>
                <c:ptCount val="4"/>
                <c:pt idx="0">
                  <c:v>ДОХОДЫ ОТ ИСПОЛЬЗОВАНИЯ ИМУЩЕСТВА, НАХОДЯЩЕГОСЯ В ГОСУДАР-Й И МУН-Й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ШТРАФЫ, САНКЦИИ, ВОЗМЕЩЕНИЕ УЩЕРБА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Лист2!$C$8:$G$8</c:f>
              <c:numCache>
                <c:formatCode>#,##0.00</c:formatCode>
                <c:ptCount val="4"/>
                <c:pt idx="0">
                  <c:v>503.13755087999999</c:v>
                </c:pt>
                <c:pt idx="1">
                  <c:v>73.474751100000006</c:v>
                </c:pt>
                <c:pt idx="2">
                  <c:v>12.912599999999999</c:v>
                </c:pt>
                <c:pt idx="3">
                  <c:v>21.426509999999993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54256896"/>
        <c:axId val="367808512"/>
        <c:axId val="0"/>
      </c:bar3DChart>
      <c:catAx>
        <c:axId val="454256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bg1"/>
                </a:solidFill>
              </a:defRPr>
            </a:pPr>
            <a:endParaRPr lang="ru-RU"/>
          </a:p>
        </c:txPr>
        <c:crossAx val="367808512"/>
        <c:crosses val="autoZero"/>
        <c:auto val="1"/>
        <c:lblAlgn val="ctr"/>
        <c:lblOffset val="100"/>
        <c:noMultiLvlLbl val="0"/>
      </c:catAx>
      <c:valAx>
        <c:axId val="367808512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454256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358399223463036"/>
          <c:y val="0.91009134038075024"/>
          <c:w val="0.7286622956155332"/>
          <c:h val="7.6718337991778726E-2"/>
        </c:manualLayout>
      </c:layout>
      <c:overlay val="0"/>
      <c:txPr>
        <a:bodyPr/>
        <a:lstStyle/>
        <a:p>
          <a:pPr>
            <a:defRPr sz="14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716225794664375E-3"/>
          <c:y val="2.6255061722652486E-2"/>
          <c:w val="0.9496081010839128"/>
          <c:h val="0.927798580262705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CC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A60-480D-8B46-90103B2B5EB6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5173.22</c:v>
                </c:pt>
                <c:pt idx="1">
                  <c:v>956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FE-4BCA-B72D-F0D669EC9D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7116061983840707E-2"/>
          <c:w val="0.93054065156279131"/>
          <c:h val="0.8898160239166471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C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EA-4F6D-85BA-0460A8CE351D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EA-4F6D-85BA-0460A8CE351D}"/>
              </c:ext>
            </c:extLst>
          </c:dPt>
          <c:dLbls>
            <c:dLbl>
              <c:idx val="0"/>
              <c:layout>
                <c:manualLayout>
                  <c:x val="-0.22345665353158589"/>
                  <c:y val="-0.4596117480810499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Calibri" panose="020F0502020204030204" pitchFamily="34" charset="0"/>
                      </a:rPr>
                      <a:t> </a:t>
                    </a:r>
                    <a:r>
                      <a:rPr lang="ru-RU" sz="3200" b="1" dirty="0" smtClean="0">
                        <a:latin typeface="Calibri" panose="020F0502020204030204" pitchFamily="34" charset="0"/>
                      </a:rPr>
                      <a:t>5</a:t>
                    </a:r>
                    <a:r>
                      <a:rPr lang="ru-RU" sz="3200" b="1" baseline="0" dirty="0" smtClean="0">
                        <a:latin typeface="Calibri" panose="020F0502020204030204" pitchFamily="34" charset="0"/>
                      </a:rPr>
                      <a:t> 113,0</a:t>
                    </a:r>
                    <a:endParaRPr lang="en-US" sz="3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EA-4F6D-85BA-0460A8CE351D}"/>
                </c:ext>
              </c:extLst>
            </c:dLbl>
            <c:dLbl>
              <c:idx val="1"/>
              <c:layout>
                <c:manualLayout>
                  <c:x val="0.15960418398199042"/>
                  <c:y val="8.5073656264727154E-2"/>
                </c:manualLayout>
              </c:layout>
              <c:tx>
                <c:rich>
                  <a:bodyPr/>
                  <a:lstStyle/>
                  <a:p>
                    <a:pPr>
                      <a:defRPr sz="3200" b="1">
                        <a:solidFill>
                          <a:srgbClr val="FFFFFF"/>
                        </a:solidFill>
                        <a:latin typeface="Calibri" panose="020F0502020204030204" pitchFamily="34" charset="0"/>
                      </a:defRPr>
                    </a:pPr>
                    <a:r>
                      <a:rPr lang="en-US" sz="3200" b="1" dirty="0">
                        <a:latin typeface="Calibri" panose="020F0502020204030204" pitchFamily="34" charset="0"/>
                      </a:rPr>
                      <a:t>1 </a:t>
                    </a:r>
                    <a:r>
                      <a:rPr lang="ru-RU" sz="3200" b="1" dirty="0" smtClean="0">
                        <a:latin typeface="Calibri" panose="020F0502020204030204" pitchFamily="34" charset="0"/>
                      </a:rPr>
                      <a:t>969,2</a:t>
                    </a:r>
                    <a:endParaRPr lang="en-US" sz="32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EA-4F6D-85BA-0460A8CE35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rgbClr val="FFFFFF"/>
                    </a:solidFill>
                    <a:latin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[Книга1]Лист1!$A$3:$B$3</c:f>
              <c:numCache>
                <c:formatCode>General</c:formatCode>
                <c:ptCount val="2"/>
                <c:pt idx="0">
                  <c:v>4936</c:v>
                </c:pt>
                <c:pt idx="1">
                  <c:v>2235.6999999999998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EEA-4F6D-85BA-0460A8CE3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BC783-D036-4967-AB7C-DE09F7ABDD38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1CE02-83D1-44DB-8A23-092C8E0C3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335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>
          <a:xfrm>
            <a:off x="685481" y="4341683"/>
            <a:ext cx="5487041" cy="4116481"/>
          </a:xfrm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109572" name="Номер слайда 3"/>
          <p:cNvSpPr txBox="1">
            <a:spLocks noGrp="1"/>
          </p:cNvSpPr>
          <p:nvPr/>
        </p:nvSpPr>
        <p:spPr bwMode="auto">
          <a:xfrm>
            <a:off x="3885453" y="8684827"/>
            <a:ext cx="2970946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3" tIns="46077" rIns="92153" bIns="4607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33F633-651D-4C06-9DFD-F4F94122E055}" type="slidenum">
              <a:rPr lang="ru-RU" altLang="ru-RU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4B44-92CF-4B34-A899-3AEDEB10112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03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jpe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E6D5B8AB-6FCE-4195-9629-21BA3185D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5D04FAC-5DED-46AD-9E2A-A28836B45CFF}"/>
              </a:ext>
            </a:extLst>
          </p:cNvPr>
          <p:cNvSpPr/>
          <p:nvPr/>
        </p:nvSpPr>
        <p:spPr>
          <a:xfrm>
            <a:off x="0" y="-27384"/>
            <a:ext cx="9144000" cy="1113235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3276600" cy="159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9" descr="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160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156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AutoShape 27"/>
          <p:cNvSpPr>
            <a:spLocks noChangeArrowheads="1"/>
          </p:cNvSpPr>
          <p:nvPr/>
        </p:nvSpPr>
        <p:spPr bwMode="auto">
          <a:xfrm>
            <a:off x="0" y="1448313"/>
            <a:ext cx="9144000" cy="431311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124070" y="2546942"/>
            <a:ext cx="8819659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БЮДЖЕТ ДЛЯ ГРАЖДАН</a:t>
            </a:r>
            <a:b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b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ПО ПРОЕКТУ МЕСТНОГО БЮДЖЕТА </a:t>
            </a:r>
            <a:r>
              <a:rPr lang="ru-RU" altLang="ru-RU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НА </a:t>
            </a:r>
            <a:r>
              <a:rPr lang="ru-RU" altLang="ru-RU" b="1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2021 </a:t>
            </a: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ГОД </a:t>
            </a:r>
            <a:b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 НА ПЛАНОВЫЙ </a:t>
            </a:r>
            <a:r>
              <a:rPr lang="ru-RU" altLang="ru-RU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ПЕРИОД </a:t>
            </a:r>
            <a:r>
              <a:rPr lang="ru-RU" altLang="ru-RU" b="1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2022 </a:t>
            </a:r>
            <a:r>
              <a:rPr lang="ru-RU" altLang="ru-RU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 </a:t>
            </a:r>
            <a:r>
              <a:rPr lang="ru-RU" altLang="ru-RU" b="1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2023 </a:t>
            </a: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ГОДОВ  </a:t>
            </a:r>
            <a:r>
              <a:rPr lang="ru-RU" altLang="ru-RU" sz="2400" i="1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altLang="ru-RU" sz="2400" i="1" dirty="0">
                <a:latin typeface="Calibri" pitchFamily="34" charset="0"/>
                <a:cs typeface="Times New Roman" pitchFamily="18" charset="0"/>
              </a:rPr>
            </a:br>
            <a:endParaRPr lang="ru-RU" altLang="ru-RU" sz="2400" i="1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0DDB6730-9E5D-4AB3-9318-5ADED343F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25144"/>
            <a:ext cx="3250055" cy="173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807" y="2753646"/>
            <a:ext cx="3275264" cy="18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AutoShape 54" descr="Картинки по запросу промышленное производство комсомольск"/>
          <p:cNvSpPr>
            <a:spLocks noChangeAspect="1" noChangeArrowheads="1"/>
          </p:cNvSpPr>
          <p:nvPr/>
        </p:nvSpPr>
        <p:spPr bwMode="auto">
          <a:xfrm>
            <a:off x="1487623" y="3420247"/>
            <a:ext cx="481013" cy="48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678" name="AutoShape 57" descr="Похожее изображение"/>
          <p:cNvSpPr>
            <a:spLocks noChangeAspect="1" noChangeArrowheads="1"/>
          </p:cNvSpPr>
          <p:nvPr/>
        </p:nvSpPr>
        <p:spPr bwMode="auto">
          <a:xfrm>
            <a:off x="1487623" y="3420247"/>
            <a:ext cx="481013" cy="48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679" name="AutoShape 60" descr="Картинки по запросу промышленное производство комсомольск амурметалл"/>
          <p:cNvSpPr>
            <a:spLocks noChangeAspect="1" noChangeArrowheads="1"/>
          </p:cNvSpPr>
          <p:nvPr/>
        </p:nvSpPr>
        <p:spPr bwMode="auto">
          <a:xfrm>
            <a:off x="1487623" y="3420247"/>
            <a:ext cx="481013" cy="48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8680" name="Picture 6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223" y="1043419"/>
            <a:ext cx="3301848" cy="15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Rectangle 63"/>
          <p:cNvSpPr>
            <a:spLocks noChangeArrowheads="1"/>
          </p:cNvSpPr>
          <p:nvPr/>
        </p:nvSpPr>
        <p:spPr bwMode="auto">
          <a:xfrm>
            <a:off x="1259640" y="4822404"/>
            <a:ext cx="952492" cy="1596328"/>
          </a:xfrm>
          <a:prstGeom prst="rect">
            <a:avLst/>
          </a:prstGeom>
          <a:gradFill rotWithShape="1">
            <a:gsLst>
              <a:gs pos="0">
                <a:srgbClr val="FF0000">
                  <a:alpha val="64998"/>
                </a:srgbClr>
              </a:gs>
              <a:gs pos="100000">
                <a:srgbClr val="FF505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682" name="Rectangle 64"/>
          <p:cNvSpPr>
            <a:spLocks noChangeArrowheads="1"/>
          </p:cNvSpPr>
          <p:nvPr/>
        </p:nvSpPr>
        <p:spPr bwMode="auto">
          <a:xfrm>
            <a:off x="2314219" y="4284464"/>
            <a:ext cx="961637" cy="2129497"/>
          </a:xfrm>
          <a:prstGeom prst="rect">
            <a:avLst/>
          </a:prstGeom>
          <a:gradFill rotWithShape="1">
            <a:gsLst>
              <a:gs pos="0">
                <a:srgbClr val="FF0000">
                  <a:alpha val="64998"/>
                </a:srgbClr>
              </a:gs>
              <a:gs pos="100000">
                <a:srgbClr val="FF505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683" name="Rectangle 65"/>
          <p:cNvSpPr>
            <a:spLocks noChangeArrowheads="1"/>
          </p:cNvSpPr>
          <p:nvPr/>
        </p:nvSpPr>
        <p:spPr bwMode="auto">
          <a:xfrm>
            <a:off x="3434680" y="4060744"/>
            <a:ext cx="993304" cy="2335711"/>
          </a:xfrm>
          <a:prstGeom prst="rect">
            <a:avLst/>
          </a:prstGeom>
          <a:gradFill rotWithShape="1">
            <a:gsLst>
              <a:gs pos="0">
                <a:srgbClr val="FF0000">
                  <a:alpha val="64998"/>
                </a:srgbClr>
              </a:gs>
              <a:gs pos="100000">
                <a:srgbClr val="FF505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684" name="Rectangle 66"/>
          <p:cNvSpPr>
            <a:spLocks noChangeArrowheads="1"/>
          </p:cNvSpPr>
          <p:nvPr/>
        </p:nvSpPr>
        <p:spPr bwMode="auto">
          <a:xfrm>
            <a:off x="4605858" y="3762434"/>
            <a:ext cx="974255" cy="2645155"/>
          </a:xfrm>
          <a:prstGeom prst="rect">
            <a:avLst/>
          </a:prstGeom>
          <a:gradFill rotWithShape="1">
            <a:gsLst>
              <a:gs pos="0">
                <a:srgbClr val="FF0000">
                  <a:alpha val="64998"/>
                </a:srgbClr>
              </a:gs>
              <a:gs pos="100000">
                <a:srgbClr val="FF505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685" name="Rectangle 67"/>
          <p:cNvSpPr>
            <a:spLocks noChangeArrowheads="1"/>
          </p:cNvSpPr>
          <p:nvPr/>
        </p:nvSpPr>
        <p:spPr bwMode="auto">
          <a:xfrm>
            <a:off x="2314220" y="3350225"/>
            <a:ext cx="708412" cy="369332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127,1</a:t>
            </a:r>
            <a:endParaRPr lang="ru-RU" altLang="ru-RU" sz="18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686" name="Rectangle 68"/>
          <p:cNvSpPr>
            <a:spLocks noChangeArrowheads="1"/>
          </p:cNvSpPr>
          <p:nvPr/>
        </p:nvSpPr>
        <p:spPr bwMode="auto">
          <a:xfrm>
            <a:off x="3434680" y="2980893"/>
            <a:ext cx="849288" cy="369332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128,9 </a:t>
            </a:r>
            <a:endParaRPr lang="ru-RU" altLang="ru-RU" sz="18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687" name="Rectangle 69"/>
          <p:cNvSpPr>
            <a:spLocks noChangeArrowheads="1"/>
          </p:cNvSpPr>
          <p:nvPr/>
        </p:nvSpPr>
        <p:spPr bwMode="auto">
          <a:xfrm>
            <a:off x="1237939" y="3876124"/>
            <a:ext cx="960438" cy="36924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123,6</a:t>
            </a:r>
            <a:endParaRPr lang="ru-RU" altLang="ru-RU" sz="18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688" name="Rectangle 70"/>
          <p:cNvSpPr>
            <a:spLocks noChangeArrowheads="1"/>
          </p:cNvSpPr>
          <p:nvPr/>
        </p:nvSpPr>
        <p:spPr bwMode="auto">
          <a:xfrm>
            <a:off x="4605858" y="2611561"/>
            <a:ext cx="896789" cy="369332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130,6</a:t>
            </a:r>
            <a:endParaRPr lang="ru-RU" altLang="ru-RU" sz="18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689" name="Rectangle 71"/>
          <p:cNvSpPr>
            <a:spLocks noChangeArrowheads="1"/>
          </p:cNvSpPr>
          <p:nvPr/>
        </p:nvSpPr>
        <p:spPr bwMode="auto">
          <a:xfrm>
            <a:off x="4605858" y="3902487"/>
            <a:ext cx="9742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2023</a:t>
            </a:r>
            <a:endParaRPr lang="ru-RU" altLang="ru-RU" sz="14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прогноз</a:t>
            </a:r>
          </a:p>
        </p:txBody>
      </p:sp>
      <p:sp>
        <p:nvSpPr>
          <p:cNvPr id="28690" name="Rectangle 72"/>
          <p:cNvSpPr>
            <a:spLocks noChangeArrowheads="1"/>
          </p:cNvSpPr>
          <p:nvPr/>
        </p:nvSpPr>
        <p:spPr bwMode="auto">
          <a:xfrm>
            <a:off x="2314218" y="4496934"/>
            <a:ext cx="8896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2021</a:t>
            </a:r>
            <a:endParaRPr lang="ru-RU" altLang="ru-RU" sz="14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прогноз</a:t>
            </a:r>
          </a:p>
        </p:txBody>
      </p:sp>
      <p:sp>
        <p:nvSpPr>
          <p:cNvPr id="28691" name="Rectangle 73"/>
          <p:cNvSpPr>
            <a:spLocks noChangeArrowheads="1"/>
          </p:cNvSpPr>
          <p:nvPr/>
        </p:nvSpPr>
        <p:spPr bwMode="auto">
          <a:xfrm>
            <a:off x="3385374" y="4162772"/>
            <a:ext cx="993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2022</a:t>
            </a:r>
            <a:endParaRPr lang="ru-RU" altLang="ru-RU" sz="14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прогноз</a:t>
            </a:r>
          </a:p>
        </p:txBody>
      </p:sp>
      <p:sp>
        <p:nvSpPr>
          <p:cNvPr id="28692" name="Rectangle 74"/>
          <p:cNvSpPr>
            <a:spLocks noChangeArrowheads="1"/>
          </p:cNvSpPr>
          <p:nvPr/>
        </p:nvSpPr>
        <p:spPr bwMode="auto">
          <a:xfrm>
            <a:off x="1259640" y="4997471"/>
            <a:ext cx="9524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2020</a:t>
            </a:r>
            <a:endParaRPr lang="ru-RU" altLang="ru-RU" sz="14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оценка</a:t>
            </a:r>
          </a:p>
        </p:txBody>
      </p:sp>
      <p:sp>
        <p:nvSpPr>
          <p:cNvPr id="28693" name="AutoShape 75"/>
          <p:cNvSpPr>
            <a:spLocks noChangeArrowheads="1"/>
          </p:cNvSpPr>
          <p:nvPr/>
        </p:nvSpPr>
        <p:spPr bwMode="auto">
          <a:xfrm>
            <a:off x="1487623" y="4291284"/>
            <a:ext cx="282575" cy="342184"/>
          </a:xfrm>
          <a:prstGeom prst="flowChartDecision">
            <a:avLst/>
          </a:prstGeom>
          <a:gradFill rotWithShape="1">
            <a:gsLst>
              <a:gs pos="0">
                <a:schemeClr val="folHlink">
                  <a:alpha val="99001"/>
                </a:schemeClr>
              </a:gs>
              <a:gs pos="100000">
                <a:srgbClr val="00CC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694" name="AutoShape 76"/>
          <p:cNvSpPr>
            <a:spLocks noChangeArrowheads="1"/>
          </p:cNvSpPr>
          <p:nvPr/>
        </p:nvSpPr>
        <p:spPr bwMode="auto">
          <a:xfrm>
            <a:off x="2617745" y="3853093"/>
            <a:ext cx="282575" cy="342183"/>
          </a:xfrm>
          <a:prstGeom prst="flowChartDecision">
            <a:avLst/>
          </a:prstGeom>
          <a:gradFill rotWithShape="1">
            <a:gsLst>
              <a:gs pos="0">
                <a:schemeClr val="folHlink">
                  <a:alpha val="99001"/>
                </a:schemeClr>
              </a:gs>
              <a:gs pos="100000">
                <a:srgbClr val="00CC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695" name="AutoShape 77"/>
          <p:cNvSpPr>
            <a:spLocks noChangeArrowheads="1"/>
          </p:cNvSpPr>
          <p:nvPr/>
        </p:nvSpPr>
        <p:spPr bwMode="auto">
          <a:xfrm>
            <a:off x="3718036" y="3510910"/>
            <a:ext cx="282575" cy="342183"/>
          </a:xfrm>
          <a:prstGeom prst="flowChartDecision">
            <a:avLst/>
          </a:prstGeom>
          <a:gradFill rotWithShape="1">
            <a:gsLst>
              <a:gs pos="0">
                <a:schemeClr val="folHlink">
                  <a:alpha val="99001"/>
                </a:schemeClr>
              </a:gs>
              <a:gs pos="100000">
                <a:srgbClr val="00CC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696" name="AutoShape 78"/>
          <p:cNvSpPr>
            <a:spLocks noChangeArrowheads="1"/>
          </p:cNvSpPr>
          <p:nvPr/>
        </p:nvSpPr>
        <p:spPr bwMode="auto">
          <a:xfrm>
            <a:off x="4951697" y="3165559"/>
            <a:ext cx="282575" cy="342184"/>
          </a:xfrm>
          <a:prstGeom prst="flowChartDecision">
            <a:avLst/>
          </a:prstGeom>
          <a:gradFill rotWithShape="1">
            <a:gsLst>
              <a:gs pos="0">
                <a:schemeClr val="folHlink">
                  <a:alpha val="99001"/>
                </a:schemeClr>
              </a:gs>
              <a:gs pos="100000">
                <a:srgbClr val="00CC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697" name="Line 79"/>
          <p:cNvSpPr>
            <a:spLocks noChangeShapeType="1"/>
          </p:cNvSpPr>
          <p:nvPr/>
        </p:nvSpPr>
        <p:spPr bwMode="auto">
          <a:xfrm flipV="1">
            <a:off x="1735886" y="4045089"/>
            <a:ext cx="862881" cy="379285"/>
          </a:xfrm>
          <a:prstGeom prst="line">
            <a:avLst/>
          </a:prstGeom>
          <a:noFill/>
          <a:ln w="41275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98" name="Line 80"/>
          <p:cNvSpPr>
            <a:spLocks noChangeShapeType="1"/>
          </p:cNvSpPr>
          <p:nvPr/>
        </p:nvSpPr>
        <p:spPr bwMode="auto">
          <a:xfrm flipV="1">
            <a:off x="2900320" y="3719556"/>
            <a:ext cx="817716" cy="304627"/>
          </a:xfrm>
          <a:prstGeom prst="line">
            <a:avLst/>
          </a:prstGeom>
          <a:noFill/>
          <a:ln w="41275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99" name="Line 81"/>
          <p:cNvSpPr>
            <a:spLocks noChangeShapeType="1"/>
          </p:cNvSpPr>
          <p:nvPr/>
        </p:nvSpPr>
        <p:spPr bwMode="auto">
          <a:xfrm flipV="1">
            <a:off x="4000611" y="3363799"/>
            <a:ext cx="951086" cy="297568"/>
          </a:xfrm>
          <a:prstGeom prst="line">
            <a:avLst/>
          </a:prstGeom>
          <a:noFill/>
          <a:ln w="41275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00" name="Rectangle 82"/>
          <p:cNvSpPr>
            <a:spLocks noChangeArrowheads="1"/>
          </p:cNvSpPr>
          <p:nvPr/>
        </p:nvSpPr>
        <p:spPr bwMode="auto">
          <a:xfrm>
            <a:off x="179512" y="5271222"/>
            <a:ext cx="941388" cy="1141144"/>
          </a:xfrm>
          <a:prstGeom prst="rect">
            <a:avLst/>
          </a:prstGeom>
          <a:gradFill rotWithShape="1">
            <a:gsLst>
              <a:gs pos="0">
                <a:srgbClr val="FF0000">
                  <a:alpha val="64998"/>
                </a:srgbClr>
              </a:gs>
              <a:gs pos="100000">
                <a:srgbClr val="FF505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701" name="Rectangle 83"/>
          <p:cNvSpPr>
            <a:spLocks noChangeArrowheads="1"/>
          </p:cNvSpPr>
          <p:nvPr/>
        </p:nvSpPr>
        <p:spPr bwMode="auto">
          <a:xfrm>
            <a:off x="179512" y="4176234"/>
            <a:ext cx="1016000" cy="370832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</a:t>
            </a:r>
            <a:r>
              <a:rPr lang="ru-RU" altLang="ru-RU" sz="18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20,7 </a:t>
            </a:r>
            <a:endParaRPr lang="ru-RU" altLang="ru-RU" sz="18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702" name="Rectangle 84"/>
          <p:cNvSpPr>
            <a:spLocks noChangeArrowheads="1"/>
          </p:cNvSpPr>
          <p:nvPr/>
        </p:nvSpPr>
        <p:spPr bwMode="auto">
          <a:xfrm>
            <a:off x="179512" y="5586349"/>
            <a:ext cx="8890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2019</a:t>
            </a:r>
            <a:endParaRPr lang="ru-RU" altLang="ru-RU" sz="14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факт</a:t>
            </a:r>
          </a:p>
        </p:txBody>
      </p:sp>
      <p:sp>
        <p:nvSpPr>
          <p:cNvPr id="28703" name="AutoShape 85"/>
          <p:cNvSpPr>
            <a:spLocks noChangeArrowheads="1"/>
          </p:cNvSpPr>
          <p:nvPr/>
        </p:nvSpPr>
        <p:spPr bwMode="auto">
          <a:xfrm>
            <a:off x="404937" y="4844208"/>
            <a:ext cx="282575" cy="340592"/>
          </a:xfrm>
          <a:prstGeom prst="flowChartDecision">
            <a:avLst/>
          </a:prstGeom>
          <a:gradFill rotWithShape="1">
            <a:gsLst>
              <a:gs pos="0">
                <a:schemeClr val="folHlink">
                  <a:alpha val="99001"/>
                </a:schemeClr>
              </a:gs>
              <a:gs pos="100000">
                <a:srgbClr val="00CC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704" name="Line 86"/>
          <p:cNvSpPr>
            <a:spLocks noChangeShapeType="1"/>
          </p:cNvSpPr>
          <p:nvPr/>
        </p:nvSpPr>
        <p:spPr bwMode="auto">
          <a:xfrm flipV="1">
            <a:off x="649412" y="4496932"/>
            <a:ext cx="838211" cy="500539"/>
          </a:xfrm>
          <a:prstGeom prst="line">
            <a:avLst/>
          </a:prstGeom>
          <a:noFill/>
          <a:ln w="41275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06" name="Rectangle 47"/>
          <p:cNvSpPr>
            <a:spLocks noChangeArrowheads="1"/>
          </p:cNvSpPr>
          <p:nvPr/>
        </p:nvSpPr>
        <p:spPr bwMode="auto">
          <a:xfrm>
            <a:off x="51665" y="1015416"/>
            <a:ext cx="528344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4784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Объём промышленного производства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(металлургическое производство и производство готовых </a:t>
            </a: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металлических </a:t>
            </a:r>
            <a:r>
              <a:rPr lang="ru-RU" altLang="ru-RU" sz="18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изделий, производство </a:t>
            </a: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машин и оборудования) </a:t>
            </a:r>
            <a:endParaRPr lang="ru-RU" altLang="ru-RU" sz="1800" b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80F56066-0440-4DC7-B34F-6B774B77BD68}"/>
              </a:ext>
            </a:extLst>
          </p:cNvPr>
          <p:cNvSpPr/>
          <p:nvPr/>
        </p:nvSpPr>
        <p:spPr>
          <a:xfrm>
            <a:off x="9526" y="-13907"/>
            <a:ext cx="9144000" cy="944982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-171400"/>
            <a:ext cx="8229600" cy="913551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ОСНОВНЫЕ ПОКАЗАТЕЛИ 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20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СОЦИАЛЬНО-ЭКОНОМИЧЕСКОГО РАЗВИТИЯ ГОРОДА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9CD9E8F3-4122-49C9-85B4-B8BD854C5816}"/>
              </a:ext>
            </a:extLst>
          </p:cNvPr>
          <p:cNvCxnSpPr>
            <a:cxnSpLocks/>
          </p:cNvCxnSpPr>
          <p:nvPr/>
        </p:nvCxnSpPr>
        <p:spPr>
          <a:xfrm>
            <a:off x="304800" y="44624"/>
            <a:ext cx="0" cy="69752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D7C4CC6-D507-481E-B266-DEB9C0B1C451}"/>
              </a:ext>
            </a:extLst>
          </p:cNvPr>
          <p:cNvSpPr/>
          <p:nvPr/>
        </p:nvSpPr>
        <p:spPr>
          <a:xfrm>
            <a:off x="336277" y="585418"/>
            <a:ext cx="17170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млрд. рублей</a:t>
            </a:r>
            <a:r>
              <a:rPr lang="ru-RU" altLang="ru-RU" sz="2000" dirty="0">
                <a:latin typeface="Calibri" pitchFamily="34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016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F92792EA-ED1E-416A-B683-220AFCAC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0C7177F0-90B3-4A3F-A406-0245AC187E56}"/>
              </a:ext>
            </a:extLst>
          </p:cNvPr>
          <p:cNvSpPr/>
          <p:nvPr/>
        </p:nvSpPr>
        <p:spPr>
          <a:xfrm>
            <a:off x="21374" y="-906"/>
            <a:ext cx="9144000" cy="837618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9BCAE3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6FAE03FC-1A30-45D2-8C7D-90F060F07152}"/>
              </a:ext>
            </a:extLst>
          </p:cNvPr>
          <p:cNvCxnSpPr>
            <a:cxnSpLocks/>
          </p:cNvCxnSpPr>
          <p:nvPr/>
        </p:nvCxnSpPr>
        <p:spPr>
          <a:xfrm>
            <a:off x="304800" y="151198"/>
            <a:ext cx="0" cy="564099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1905000" y="151198"/>
            <a:ext cx="5314950" cy="43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6862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</a:t>
            </a:r>
          </a:p>
        </p:txBody>
      </p:sp>
      <p:sp>
        <p:nvSpPr>
          <p:cNvPr id="150551" name="Rectangle 23"/>
          <p:cNvSpPr>
            <a:spLocks noChangeArrowheads="1"/>
          </p:cNvSpPr>
          <p:nvPr/>
        </p:nvSpPr>
        <p:spPr bwMode="auto">
          <a:xfrm>
            <a:off x="2793030" y="1297303"/>
            <a:ext cx="1791260" cy="86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5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cs typeface="Times New Roman" panose="02020603050405020304" pitchFamily="18" charset="0"/>
              </a:rPr>
              <a:t>Налоговые </a:t>
            </a:r>
          </a:p>
          <a:p>
            <a:pPr algn="ctr">
              <a:defRPr/>
            </a:pPr>
            <a:r>
              <a:rPr lang="ru-RU" altLang="ru-RU" sz="25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150552" name="Rectangle 24"/>
          <p:cNvSpPr>
            <a:spLocks noChangeArrowheads="1"/>
          </p:cNvSpPr>
          <p:nvPr/>
        </p:nvSpPr>
        <p:spPr bwMode="auto">
          <a:xfrm>
            <a:off x="2587217" y="3140134"/>
            <a:ext cx="212789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500" b="1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cs typeface="Times New Roman" panose="02020603050405020304" pitchFamily="18" charset="0"/>
              </a:rPr>
              <a:t>Неналоговые </a:t>
            </a:r>
          </a:p>
          <a:p>
            <a:pPr algn="ctr">
              <a:defRPr/>
            </a:pPr>
            <a:r>
              <a:rPr lang="ru-RU" altLang="ru-RU" sz="2500" b="1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150553" name="Rectangle 25"/>
          <p:cNvSpPr>
            <a:spLocks noChangeArrowheads="1"/>
          </p:cNvSpPr>
          <p:nvPr/>
        </p:nvSpPr>
        <p:spPr bwMode="auto">
          <a:xfrm>
            <a:off x="2317060" y="5016579"/>
            <a:ext cx="2743200" cy="85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5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Безвозмездные  </a:t>
            </a:r>
          </a:p>
          <a:p>
            <a:pPr algn="ctr">
              <a:defRPr/>
            </a:pPr>
            <a:r>
              <a:rPr lang="ru-RU" altLang="ru-RU" sz="25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поступления</a:t>
            </a:r>
          </a:p>
        </p:txBody>
      </p:sp>
      <p:sp>
        <p:nvSpPr>
          <p:cNvPr id="29704" name="Rectangle 26"/>
          <p:cNvSpPr>
            <a:spLocks noChangeArrowheads="1"/>
          </p:cNvSpPr>
          <p:nvPr/>
        </p:nvSpPr>
        <p:spPr bwMode="auto">
          <a:xfrm>
            <a:off x="184150" y="3101942"/>
            <a:ext cx="1701800" cy="55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0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29705" name="AutoShape 30"/>
          <p:cNvSpPr>
            <a:spLocks noChangeArrowheads="1"/>
          </p:cNvSpPr>
          <p:nvPr/>
        </p:nvSpPr>
        <p:spPr bwMode="auto">
          <a:xfrm flipH="1">
            <a:off x="4859338" y="1118862"/>
            <a:ext cx="3889376" cy="1010635"/>
          </a:xfrm>
          <a:prstGeom prst="homePlate">
            <a:avLst>
              <a:gd name="adj" fmla="val 37636"/>
            </a:avLst>
          </a:prstGeom>
          <a:gradFill rotWithShape="1">
            <a:gsLst>
              <a:gs pos="0">
                <a:srgbClr val="FF9900">
                  <a:alpha val="46999"/>
                </a:srgbClr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706" name="Rectangle 28"/>
          <p:cNvSpPr>
            <a:spLocks noChangeArrowheads="1"/>
          </p:cNvSpPr>
          <p:nvPr/>
        </p:nvSpPr>
        <p:spPr bwMode="auto">
          <a:xfrm>
            <a:off x="5437194" y="1118868"/>
            <a:ext cx="3095625" cy="91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Поступления от уплаты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налогов, предусмотренных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Законодательством РФ</a:t>
            </a:r>
          </a:p>
        </p:txBody>
      </p:sp>
      <p:sp>
        <p:nvSpPr>
          <p:cNvPr id="29707" name="AutoShape 31"/>
          <p:cNvSpPr>
            <a:spLocks noChangeArrowheads="1"/>
          </p:cNvSpPr>
          <p:nvPr/>
        </p:nvSpPr>
        <p:spPr bwMode="auto">
          <a:xfrm flipH="1">
            <a:off x="4859337" y="2345954"/>
            <a:ext cx="3889375" cy="2454174"/>
          </a:xfrm>
          <a:prstGeom prst="homePlate">
            <a:avLst>
              <a:gd name="adj" fmla="val 16223"/>
            </a:avLst>
          </a:prstGeom>
          <a:gradFill rotWithShape="1">
            <a:gsLst>
              <a:gs pos="0">
                <a:srgbClr val="00CCFF">
                  <a:alpha val="46999"/>
                </a:srgbClr>
              </a:gs>
              <a:gs pos="100000">
                <a:srgbClr val="66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708" name="Rectangle 27"/>
          <p:cNvSpPr>
            <a:spLocks noChangeArrowheads="1"/>
          </p:cNvSpPr>
          <p:nvPr/>
        </p:nvSpPr>
        <p:spPr bwMode="auto">
          <a:xfrm>
            <a:off x="5184786" y="2419165"/>
            <a:ext cx="3635375" cy="229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Платежи: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1) от продажи и использования муниципального имущества и земельных участков;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2) от отдельных видов штрафных санкций;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3) от предоставления казенными учреждениями услуг</a:t>
            </a:r>
          </a:p>
        </p:txBody>
      </p:sp>
      <p:sp>
        <p:nvSpPr>
          <p:cNvPr id="29709" name="AutoShape 32"/>
          <p:cNvSpPr>
            <a:spLocks noChangeArrowheads="1"/>
          </p:cNvSpPr>
          <p:nvPr/>
        </p:nvSpPr>
        <p:spPr bwMode="auto">
          <a:xfrm flipH="1">
            <a:off x="4859338" y="4944954"/>
            <a:ext cx="3960812" cy="1443538"/>
          </a:xfrm>
          <a:prstGeom prst="homePlate">
            <a:avLst>
              <a:gd name="adj" fmla="val 26833"/>
            </a:avLst>
          </a:prstGeom>
          <a:gradFill rotWithShape="1">
            <a:gsLst>
              <a:gs pos="0">
                <a:srgbClr val="FF0000">
                  <a:alpha val="46999"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710" name="Rectangle 29"/>
          <p:cNvSpPr>
            <a:spLocks noChangeArrowheads="1"/>
          </p:cNvSpPr>
          <p:nvPr/>
        </p:nvSpPr>
        <p:spPr bwMode="auto">
          <a:xfrm>
            <a:off x="5184786" y="5036988"/>
            <a:ext cx="3635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1. Межбюджетные трансферты  из вышестоящих бюджетов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2. Безвозмездные перечисления от физических и юридических лиц</a:t>
            </a:r>
          </a:p>
        </p:txBody>
      </p:sp>
      <p:sp>
        <p:nvSpPr>
          <p:cNvPr id="29711" name="Line 33"/>
          <p:cNvSpPr>
            <a:spLocks noChangeShapeType="1"/>
          </p:cNvSpPr>
          <p:nvPr/>
        </p:nvSpPr>
        <p:spPr bwMode="auto">
          <a:xfrm flipV="1">
            <a:off x="1763721" y="2201118"/>
            <a:ext cx="720725" cy="939016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9712" name="Line 34"/>
          <p:cNvSpPr>
            <a:spLocks noChangeShapeType="1"/>
          </p:cNvSpPr>
          <p:nvPr/>
        </p:nvSpPr>
        <p:spPr bwMode="auto">
          <a:xfrm flipV="1">
            <a:off x="1835150" y="3356585"/>
            <a:ext cx="647700" cy="0"/>
          </a:xfrm>
          <a:prstGeom prst="line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9713" name="Line 35"/>
          <p:cNvSpPr>
            <a:spLocks noChangeShapeType="1"/>
          </p:cNvSpPr>
          <p:nvPr/>
        </p:nvSpPr>
        <p:spPr bwMode="auto">
          <a:xfrm>
            <a:off x="1763713" y="3791078"/>
            <a:ext cx="792162" cy="1153876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44623"/>
            <a:ext cx="8229600" cy="773431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2000" b="1" kern="1200" dirty="0">
                <a:solidFill>
                  <a:srgbClr val="FFFFFF"/>
                </a:solidFill>
                <a:latin typeface="Calibri"/>
                <a:ea typeface="+mn-ea"/>
                <a:cs typeface="Times New Roman"/>
              </a:rPr>
              <a:t>ЗА СЧЕТ КАКИХ ДОХОДОВ ФОРМИРУЕТСЯ БЮДЖЕТ?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669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29407032-3139-4565-8AF2-4857A23DC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3BBF85B4-8BC8-470A-9474-CF1C0CC06D77}"/>
              </a:ext>
            </a:extLst>
          </p:cNvPr>
          <p:cNvSpPr/>
          <p:nvPr/>
        </p:nvSpPr>
        <p:spPr>
          <a:xfrm>
            <a:off x="0" y="-14938"/>
            <a:ext cx="9153526" cy="944982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sp>
        <p:nvSpPr>
          <p:cNvPr id="37891" name="Rectangle 9"/>
          <p:cNvSpPr>
            <a:spLocks noChangeArrowheads="1"/>
          </p:cNvSpPr>
          <p:nvPr/>
        </p:nvSpPr>
        <p:spPr bwMode="auto">
          <a:xfrm>
            <a:off x="1457325" y="539542"/>
            <a:ext cx="6553200" cy="72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893" name="Прямоугольник 1"/>
          <p:cNvSpPr>
            <a:spLocks noChangeArrowheads="1"/>
          </p:cNvSpPr>
          <p:nvPr/>
        </p:nvSpPr>
        <p:spPr bwMode="auto">
          <a:xfrm>
            <a:off x="1857375" y="974036"/>
            <a:ext cx="5246688" cy="89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ГРАЖДАНИН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chemeClr val="bg1"/>
                </a:solidFill>
                <a:latin typeface="Calibri" pitchFamily="34" charset="0"/>
              </a:rPr>
              <a:t>как налогоплательщик</a:t>
            </a:r>
          </a:p>
        </p:txBody>
      </p:sp>
      <p:pic>
        <p:nvPicPr>
          <p:cNvPr id="37894" name="Picture 19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3" y="1559722"/>
            <a:ext cx="4672013" cy="12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21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4556911"/>
            <a:ext cx="757238" cy="75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Шестиугольник 21"/>
          <p:cNvSpPr/>
          <p:nvPr/>
        </p:nvSpPr>
        <p:spPr>
          <a:xfrm>
            <a:off x="250825" y="5445224"/>
            <a:ext cx="8642350" cy="1180926"/>
          </a:xfrm>
          <a:prstGeom prst="hexagon">
            <a:avLst/>
          </a:prstGeom>
          <a:solidFill>
            <a:srgbClr val="00B0F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latin typeface="Calibri" panose="020F0502020204030204" pitchFamily="34" charset="0"/>
            </a:endParaRPr>
          </a:p>
        </p:txBody>
      </p:sp>
      <p:sp>
        <p:nvSpPr>
          <p:cNvPr id="37897" name="Прямоугольник 3"/>
          <p:cNvSpPr>
            <a:spLocks noChangeArrowheads="1"/>
          </p:cNvSpPr>
          <p:nvPr/>
        </p:nvSpPr>
        <p:spPr bwMode="auto">
          <a:xfrm>
            <a:off x="431800" y="5506750"/>
            <a:ext cx="8280400" cy="101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</a:rPr>
              <a:t>Пользуясь социальными услугами в сфере образования, культуры,  а также проживая на благоустроенной территории своего города, гражданин участвует в исполнении расходной части бюджета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057401" y="3313612"/>
            <a:ext cx="4752975" cy="1203214"/>
          </a:xfrm>
          <a:prstGeom prst="rect">
            <a:avLst/>
          </a:prstGeom>
          <a:solidFill>
            <a:srgbClr val="FFCC99">
              <a:alpha val="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Гражданин</a:t>
            </a:r>
          </a:p>
          <a:p>
            <a:pPr algn="ctr">
              <a:defRPr/>
            </a:pP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Как получатель социальных</a:t>
            </a:r>
          </a:p>
          <a:p>
            <a:pPr algn="ctr">
              <a:defRPr/>
            </a:pP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гарантий</a:t>
            </a:r>
          </a:p>
        </p:txBody>
      </p:sp>
      <p:sp>
        <p:nvSpPr>
          <p:cNvPr id="5" name="Шестиугольник 4"/>
          <p:cNvSpPr/>
          <p:nvPr/>
        </p:nvSpPr>
        <p:spPr>
          <a:xfrm>
            <a:off x="1744663" y="2726330"/>
            <a:ext cx="5472112" cy="625480"/>
          </a:xfrm>
          <a:prstGeom prst="hexagon">
            <a:avLst/>
          </a:prstGeom>
          <a:solidFill>
            <a:srgbClr val="92D05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latin typeface="Calibri" panose="020F0502020204030204" pitchFamily="34" charset="0"/>
            </a:endParaRPr>
          </a:p>
        </p:txBody>
      </p:sp>
      <p:sp>
        <p:nvSpPr>
          <p:cNvPr id="37900" name="Rectangle 10"/>
          <p:cNvSpPr>
            <a:spLocks noChangeArrowheads="1"/>
          </p:cNvSpPr>
          <p:nvPr/>
        </p:nvSpPr>
        <p:spPr bwMode="auto">
          <a:xfrm>
            <a:off x="1766888" y="2742245"/>
            <a:ext cx="5102225" cy="6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Calibri" pitchFamily="34" charset="0"/>
              </a:rPr>
              <a:t>ПОМОГАЕТ ФОРМИРОВАТЬ ДОХОДНУЮ </a:t>
            </a:r>
            <a:br>
              <a:rPr lang="ru-RU" altLang="ru-RU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ru-RU" altLang="ru-RU" sz="1600">
                <a:solidFill>
                  <a:schemeClr val="bg1"/>
                </a:solidFill>
                <a:latin typeface="Calibri" pitchFamily="34" charset="0"/>
              </a:rPr>
              <a:t>ЧАСТЬ МЕСТНОГО БЮДЖЕТА</a:t>
            </a:r>
          </a:p>
        </p:txBody>
      </p:sp>
      <p:pic>
        <p:nvPicPr>
          <p:cNvPr id="37901" name="Picture 23" descr="Картинки по запросу иконка расходы челове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74" y="2710420"/>
            <a:ext cx="623887" cy="62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21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24" y="4221088"/>
            <a:ext cx="1081087" cy="108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21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80511"/>
            <a:ext cx="755650" cy="83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21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4445497"/>
            <a:ext cx="755650" cy="87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21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4221088"/>
            <a:ext cx="1079500" cy="108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-5759"/>
            <a:ext cx="7797800" cy="95174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УЧАСТИЕ ГРАЖДАН В ФОРМИРОВАНИИ ДОХОДНОЙ ЧАСТИ</a:t>
            </a:r>
            <a:br>
              <a:rPr lang="ru-RU" sz="20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</a:br>
            <a:r>
              <a:rPr lang="ru-RU" sz="20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 МЕСТНОГО БЮДЖЕТА 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F348D626-5927-4CFA-A7D9-19D0C8473F7C}"/>
              </a:ext>
            </a:extLst>
          </p:cNvPr>
          <p:cNvCxnSpPr>
            <a:cxnSpLocks/>
          </p:cNvCxnSpPr>
          <p:nvPr/>
        </p:nvCxnSpPr>
        <p:spPr>
          <a:xfrm>
            <a:off x="250825" y="49594"/>
            <a:ext cx="0" cy="69752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8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29407032-3139-4565-8AF2-4857A23DC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8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3BBF85B4-8BC8-470A-9474-CF1C0CC06D77}"/>
              </a:ext>
            </a:extLst>
          </p:cNvPr>
          <p:cNvSpPr/>
          <p:nvPr/>
        </p:nvSpPr>
        <p:spPr>
          <a:xfrm>
            <a:off x="-9525" y="-906"/>
            <a:ext cx="9144000" cy="944982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sp>
        <p:nvSpPr>
          <p:cNvPr id="37891" name="Rectangle 9"/>
          <p:cNvSpPr>
            <a:spLocks noChangeArrowheads="1"/>
          </p:cNvSpPr>
          <p:nvPr/>
        </p:nvSpPr>
        <p:spPr bwMode="auto">
          <a:xfrm>
            <a:off x="1457325" y="539542"/>
            <a:ext cx="6553200" cy="72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1836192" y="1124744"/>
            <a:ext cx="5472112" cy="923330"/>
          </a:xfrm>
          <a:prstGeom prst="hexagon">
            <a:avLst/>
          </a:prstGeom>
          <a:solidFill>
            <a:srgbClr val="92D05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-5759"/>
            <a:ext cx="7797800" cy="95174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МЕХАНИЗМ ВЗАИМОДЕЙСТВИЯ ГРАЖДАН С ДЕПУТАТАМИ КОМСОМОЛЬСКОЙ-НА-АМУРЕ ГОРОДСКОЙ ДУМОЙ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F348D626-5927-4CFA-A7D9-19D0C8473F7C}"/>
              </a:ext>
            </a:extLst>
          </p:cNvPr>
          <p:cNvCxnSpPr>
            <a:cxnSpLocks/>
          </p:cNvCxnSpPr>
          <p:nvPr/>
        </p:nvCxnSpPr>
        <p:spPr>
          <a:xfrm>
            <a:off x="250825" y="49594"/>
            <a:ext cx="0" cy="69752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76DC0DD-3446-4052-9719-B8003AC4F199}"/>
              </a:ext>
            </a:extLst>
          </p:cNvPr>
          <p:cNvSpPr/>
          <p:nvPr/>
        </p:nvSpPr>
        <p:spPr>
          <a:xfrm>
            <a:off x="2076312" y="1144751"/>
            <a:ext cx="5023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T Sans"/>
              </a:rPr>
              <a:t>Любой гражданин может направлять свои обращения в городскую Думу следующими способами:</a:t>
            </a:r>
          </a:p>
          <a:p>
            <a:endParaRPr lang="ru-RU" dirty="0">
              <a:solidFill>
                <a:schemeClr val="bg1"/>
              </a:solidFill>
              <a:latin typeface="PT San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8A4366E-49A3-49DF-955D-059D973B7242}"/>
              </a:ext>
            </a:extLst>
          </p:cNvPr>
          <p:cNvSpPr/>
          <p:nvPr/>
        </p:nvSpPr>
        <p:spPr>
          <a:xfrm>
            <a:off x="516045" y="23356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T Sans"/>
              </a:rPr>
              <a:t>1) в письменной форме посредством почтовой связи;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0770CF4-7EFC-45FA-958C-0888C7505CAC}"/>
              </a:ext>
            </a:extLst>
          </p:cNvPr>
          <p:cNvSpPr/>
          <p:nvPr/>
        </p:nvSpPr>
        <p:spPr>
          <a:xfrm>
            <a:off x="516045" y="326962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T Sans"/>
              </a:rPr>
              <a:t>2) в электронном виде на адрес электронной почты городской Думы </a:t>
            </a:r>
            <a:r>
              <a:rPr lang="ru-RU" dirty="0">
                <a:solidFill>
                  <a:srgbClr val="FF0000"/>
                </a:solidFill>
                <a:latin typeface="PT Sans"/>
              </a:rPr>
              <a:t>duma@kmscity.ru;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FBB22B9-94E6-40BC-8852-A29869AD28E4}"/>
              </a:ext>
            </a:extLst>
          </p:cNvPr>
          <p:cNvSpPr/>
          <p:nvPr/>
        </p:nvSpPr>
        <p:spPr>
          <a:xfrm>
            <a:off x="516045" y="4489963"/>
            <a:ext cx="7267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T Sans"/>
              </a:rPr>
              <a:t>3) в электронном виде через официальный сайт органов местного самоуправления города Комсомольска-на-Амуре в информационно-телекоммуникационной сети «Интернет».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A64F70B-6C30-47A3-8C19-DAF07C154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987" y="2393169"/>
            <a:ext cx="981075" cy="6667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8F5E76E-F1EF-42B1-9FB3-BE0A09BFE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698" y="5619332"/>
            <a:ext cx="5135254" cy="1019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94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29407032-3139-4565-8AF2-4857A23DC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70" y="49594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3BBF85B4-8BC8-470A-9474-CF1C0CC06D77}"/>
              </a:ext>
            </a:extLst>
          </p:cNvPr>
          <p:cNvSpPr/>
          <p:nvPr/>
        </p:nvSpPr>
        <p:spPr>
          <a:xfrm>
            <a:off x="-9525" y="-906"/>
            <a:ext cx="9144000" cy="944982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sp>
        <p:nvSpPr>
          <p:cNvPr id="37891" name="Rectangle 9"/>
          <p:cNvSpPr>
            <a:spLocks noChangeArrowheads="1"/>
          </p:cNvSpPr>
          <p:nvPr/>
        </p:nvSpPr>
        <p:spPr bwMode="auto">
          <a:xfrm>
            <a:off x="1457325" y="539542"/>
            <a:ext cx="6553200" cy="72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2" name="Шестиугольник 21"/>
          <p:cNvSpPr/>
          <p:nvPr/>
        </p:nvSpPr>
        <p:spPr>
          <a:xfrm>
            <a:off x="-4504903" y="7646147"/>
            <a:ext cx="8642350" cy="1344861"/>
          </a:xfrm>
          <a:prstGeom prst="hexagon">
            <a:avLst/>
          </a:prstGeom>
          <a:solidFill>
            <a:srgbClr val="00B0F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latin typeface="Calibri" panose="020F0502020204030204" pitchFamily="34" charset="0"/>
            </a:endParaRPr>
          </a:p>
        </p:txBody>
      </p:sp>
      <p:sp>
        <p:nvSpPr>
          <p:cNvPr id="37897" name="Прямоугольник 3"/>
          <p:cNvSpPr>
            <a:spLocks noChangeArrowheads="1"/>
          </p:cNvSpPr>
          <p:nvPr/>
        </p:nvSpPr>
        <p:spPr bwMode="auto">
          <a:xfrm>
            <a:off x="-4323928" y="7808479"/>
            <a:ext cx="8280400" cy="101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latin typeface="Calibri" pitchFamily="34" charset="0"/>
              </a:rPr>
              <a:t>Пользуясь социальными услугами в сфере образования, культуры,  а также проживая на благоустроенной территории своего города, гражданин участвует в исполнении расходной части бюджета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-5759"/>
            <a:ext cx="7797800" cy="95174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МЕХАНИЗМ ВЗАИМОДЕЙСТВИЯ ГРАЖДАН С ДЕПУТАТАМИ КОМСОМОЛЬСКОЙ-НА-АМУРЕ ГОРОДСКОЙ ДУМОЙ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F348D626-5927-4CFA-A7D9-19D0C8473F7C}"/>
              </a:ext>
            </a:extLst>
          </p:cNvPr>
          <p:cNvCxnSpPr>
            <a:cxnSpLocks/>
          </p:cNvCxnSpPr>
          <p:nvPr/>
        </p:nvCxnSpPr>
        <p:spPr>
          <a:xfrm>
            <a:off x="250825" y="49594"/>
            <a:ext cx="0" cy="69752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5B19031-4109-4BA8-8216-EF666144B402}"/>
              </a:ext>
            </a:extLst>
          </p:cNvPr>
          <p:cNvSpPr/>
          <p:nvPr/>
        </p:nvSpPr>
        <p:spPr>
          <a:xfrm>
            <a:off x="345983" y="1169457"/>
            <a:ext cx="8228152" cy="132343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Личный прием граждан, представителей организаций депутатами Комсомольской-на-Амуре городской Думы проводится в Комсомольской-на-Амуре городской Думе по адресу: г. Комсомольск-на-Амуре, Аллея Труда,  дом 13, думский зал (3 этаж) в 17-00 часов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44A2937-FA35-41ED-A288-E0EA1B74B762}"/>
              </a:ext>
            </a:extLst>
          </p:cNvPr>
          <p:cNvSpPr/>
          <p:nvPr/>
        </p:nvSpPr>
        <p:spPr>
          <a:xfrm>
            <a:off x="2408836" y="321297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PT Sans"/>
              </a:rPr>
              <a:t>ГРАФИК</a:t>
            </a:r>
            <a:r>
              <a:rPr lang="ru-RU" b="1" dirty="0">
                <a:solidFill>
                  <a:schemeClr val="bg1"/>
                </a:solidFill>
                <a:latin typeface="PT Sans"/>
              </a:rPr>
              <a:t> 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PT Sans"/>
              </a:rPr>
              <a:t>личного приема граждан, представителей общественных объединений депутатами Комсомольской-на-Амуре </a:t>
            </a:r>
            <a:endParaRPr lang="ru-RU" b="1" dirty="0" smtClean="0">
              <a:solidFill>
                <a:schemeClr val="bg1"/>
              </a:solidFill>
              <a:latin typeface="PT Sans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PT Sans"/>
              </a:rPr>
              <a:t>городской </a:t>
            </a:r>
            <a:r>
              <a:rPr lang="ru-RU" b="1" dirty="0">
                <a:solidFill>
                  <a:schemeClr val="bg1"/>
                </a:solidFill>
                <a:latin typeface="PT Sans"/>
              </a:rPr>
              <a:t>Думы </a:t>
            </a:r>
            <a:r>
              <a:rPr lang="ru-RU" dirty="0">
                <a:solidFill>
                  <a:schemeClr val="bg1"/>
                </a:solidFill>
                <a:latin typeface="PT Sans"/>
              </a:rPr>
              <a:t> </a:t>
            </a:r>
            <a:endParaRPr lang="ru-RU" b="0" i="0" dirty="0">
              <a:solidFill>
                <a:schemeClr val="bg1"/>
              </a:solidFill>
              <a:effectLst/>
              <a:latin typeface="PT San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1F68FED-3314-4C9B-9B22-4C6FA022800F}"/>
              </a:ext>
            </a:extLst>
          </p:cNvPr>
          <p:cNvSpPr/>
          <p:nvPr/>
        </p:nvSpPr>
        <p:spPr>
          <a:xfrm>
            <a:off x="2350779" y="5705910"/>
            <a:ext cx="5371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https://www.kmscity.ru/power/duma/appeals/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029CA11F-2211-4F36-A71A-5CA7E7C0815B}"/>
              </a:ext>
            </a:extLst>
          </p:cNvPr>
          <p:cNvSpPr/>
          <p:nvPr/>
        </p:nvSpPr>
        <p:spPr>
          <a:xfrm>
            <a:off x="467544" y="5009525"/>
            <a:ext cx="8228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C000"/>
                </a:solidFill>
                <a:latin typeface="PT Sans"/>
              </a:rPr>
              <a:t>Размещен на официальном сайте органов местного самоуправления в информационно-телекоммуникационной сети «Интернет»</a:t>
            </a:r>
            <a:endParaRPr lang="ru-RU" dirty="0">
              <a:solidFill>
                <a:schemeClr val="bg1"/>
              </a:solidFill>
              <a:latin typeface="PT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59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1633E91C-109C-4050-8C08-EB742A013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D4981907-44A0-4F3C-9C9F-844815B3CF68}"/>
              </a:ext>
            </a:extLst>
          </p:cNvPr>
          <p:cNvSpPr/>
          <p:nvPr/>
        </p:nvSpPr>
        <p:spPr>
          <a:xfrm>
            <a:off x="-9525" y="-906"/>
            <a:ext cx="9144000" cy="944982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678FE711-890E-4D1A-8473-AE7DF20418B6}"/>
              </a:ext>
            </a:extLst>
          </p:cNvPr>
          <p:cNvCxnSpPr>
            <a:cxnSpLocks/>
          </p:cNvCxnSpPr>
          <p:nvPr/>
        </p:nvCxnSpPr>
        <p:spPr>
          <a:xfrm>
            <a:off x="250825" y="49594"/>
            <a:ext cx="0" cy="69752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91" y="1162452"/>
            <a:ext cx="3807297" cy="2738586"/>
          </a:xfrm>
          <a:prstGeom prst="rect">
            <a:avLst/>
          </a:prstGeom>
          <a:effectLst>
            <a:glow rad="495300">
              <a:schemeClr val="tx2">
                <a:lumMod val="60000"/>
                <a:lumOff val="40000"/>
              </a:schemeClr>
            </a:glow>
          </a:effectLst>
        </p:spPr>
      </p:pic>
      <p:sp>
        <p:nvSpPr>
          <p:cNvPr id="38915" name="Rectangle 10"/>
          <p:cNvSpPr>
            <a:spLocks noChangeArrowheads="1"/>
          </p:cNvSpPr>
          <p:nvPr/>
        </p:nvSpPr>
        <p:spPr bwMode="auto">
          <a:xfrm>
            <a:off x="107502" y="1057397"/>
            <a:ext cx="4392165" cy="162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FF">
                    <a:alpha val="2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С </a:t>
            </a:r>
            <a:r>
              <a:rPr lang="ru-RU" altLang="ru-RU" sz="2000" b="1" dirty="0" smtClean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30 октября </a:t>
            </a:r>
            <a:r>
              <a:rPr lang="ru-RU" altLang="ru-RU" sz="2000" b="1" dirty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по </a:t>
            </a:r>
            <a:r>
              <a:rPr lang="ru-RU" altLang="ru-RU" sz="2000" b="1" dirty="0" smtClean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13 </a:t>
            </a:r>
            <a:r>
              <a:rPr lang="ru-RU" altLang="ru-RU" sz="2000" b="1" dirty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ноября </a:t>
            </a:r>
            <a:r>
              <a:rPr lang="ru-RU" altLang="ru-RU" sz="2000" b="1" dirty="0" smtClean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2020 </a:t>
            </a:r>
            <a:r>
              <a:rPr lang="ru-RU" altLang="ru-RU" sz="2000" b="1" dirty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года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состоялись публичные </a:t>
            </a:r>
            <a:r>
              <a:rPr lang="ru-RU" altLang="ru-RU" sz="2000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слушания </a:t>
            </a:r>
            <a:endParaRPr lang="ru-RU" altLang="ru-RU" sz="2000" b="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по проекту местного бюджета на </a:t>
            </a:r>
            <a:r>
              <a:rPr lang="ru-RU" altLang="ru-RU" sz="2000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2021 </a:t>
            </a:r>
            <a:r>
              <a:rPr lang="ru-RU" altLang="ru-RU" sz="2000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год и на плановый период </a:t>
            </a:r>
            <a:r>
              <a:rPr lang="ru-RU" altLang="ru-RU" sz="2000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2022 </a:t>
            </a:r>
            <a:r>
              <a:rPr lang="ru-RU" altLang="ru-RU" sz="2000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и </a:t>
            </a:r>
            <a:r>
              <a:rPr lang="ru-RU" altLang="ru-RU" sz="2000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2023 </a:t>
            </a:r>
            <a:r>
              <a:rPr lang="ru-RU" altLang="ru-RU" sz="2000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годов</a:t>
            </a:r>
          </a:p>
        </p:txBody>
      </p:sp>
      <p:sp>
        <p:nvSpPr>
          <p:cNvPr id="38916" name="Rectangle 11"/>
          <p:cNvSpPr>
            <a:spLocks noChangeArrowheads="1"/>
          </p:cNvSpPr>
          <p:nvPr/>
        </p:nvSpPr>
        <p:spPr bwMode="auto">
          <a:xfrm>
            <a:off x="244475" y="3199026"/>
            <a:ext cx="3175397" cy="76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Публичные слушания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проводятся в целях:</a:t>
            </a:r>
          </a:p>
        </p:txBody>
      </p:sp>
      <p:sp>
        <p:nvSpPr>
          <p:cNvPr id="38918" name="AutoShape 12"/>
          <p:cNvSpPr>
            <a:spLocks noChangeArrowheads="1"/>
          </p:cNvSpPr>
          <p:nvPr/>
        </p:nvSpPr>
        <p:spPr bwMode="auto">
          <a:xfrm>
            <a:off x="250827" y="5883975"/>
            <a:ext cx="8569325" cy="720973"/>
          </a:xfrm>
          <a:prstGeom prst="homePlate">
            <a:avLst>
              <a:gd name="adj" fmla="val 47775"/>
            </a:avLst>
          </a:prstGeom>
          <a:gradFill rotWithShape="1">
            <a:gsLst>
              <a:gs pos="0">
                <a:srgbClr val="FF9900">
                  <a:alpha val="59000"/>
                </a:srgbClr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8919" name="AutoShape 13"/>
          <p:cNvSpPr>
            <a:spLocks noChangeArrowheads="1"/>
          </p:cNvSpPr>
          <p:nvPr/>
        </p:nvSpPr>
        <p:spPr bwMode="auto">
          <a:xfrm>
            <a:off x="252413" y="4005938"/>
            <a:ext cx="8351837" cy="794184"/>
          </a:xfrm>
          <a:prstGeom prst="homePlate">
            <a:avLst>
              <a:gd name="adj" fmla="val 38512"/>
            </a:avLst>
          </a:prstGeom>
          <a:gradFill rotWithShape="1">
            <a:gsLst>
              <a:gs pos="0">
                <a:srgbClr val="3366FF">
                  <a:alpha val="59000"/>
                </a:srgbClr>
              </a:gs>
              <a:gs pos="100000">
                <a:srgbClr val="33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8920" name="AutoShape 14"/>
          <p:cNvSpPr>
            <a:spLocks noChangeArrowheads="1"/>
          </p:cNvSpPr>
          <p:nvPr/>
        </p:nvSpPr>
        <p:spPr bwMode="auto">
          <a:xfrm>
            <a:off x="250825" y="4873339"/>
            <a:ext cx="8353425" cy="937425"/>
          </a:xfrm>
          <a:prstGeom prst="homePlate">
            <a:avLst>
              <a:gd name="adj" fmla="val 27050"/>
            </a:avLst>
          </a:prstGeom>
          <a:solidFill>
            <a:srgbClr val="99CC00">
              <a:alpha val="5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8921" name="Rectangle 15"/>
          <p:cNvSpPr>
            <a:spLocks noChangeArrowheads="1"/>
          </p:cNvSpPr>
          <p:nvPr/>
        </p:nvSpPr>
        <p:spPr bwMode="auto">
          <a:xfrm>
            <a:off x="323850" y="4005938"/>
            <a:ext cx="8496300" cy="76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Реализации принципа прозрачности (открытости) проекта </a:t>
            </a:r>
            <a:endParaRPr lang="en-US" altLang="ru-RU" sz="220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местного бюджета</a:t>
            </a:r>
          </a:p>
        </p:txBody>
      </p:sp>
      <p:sp>
        <p:nvSpPr>
          <p:cNvPr id="38922" name="Rectangle 16"/>
          <p:cNvSpPr>
            <a:spLocks noChangeArrowheads="1"/>
          </p:cNvSpPr>
          <p:nvPr/>
        </p:nvSpPr>
        <p:spPr bwMode="auto">
          <a:xfrm>
            <a:off x="323851" y="4944954"/>
            <a:ext cx="8640763" cy="76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Информирования жителей города и выявления общественного мнения о проекте местного бюджета</a:t>
            </a:r>
          </a:p>
        </p:txBody>
      </p:sp>
      <p:sp>
        <p:nvSpPr>
          <p:cNvPr id="38923" name="Rectangle 17"/>
          <p:cNvSpPr>
            <a:spLocks noChangeArrowheads="1"/>
          </p:cNvSpPr>
          <p:nvPr/>
        </p:nvSpPr>
        <p:spPr bwMode="auto">
          <a:xfrm>
            <a:off x="271467" y="5810764"/>
            <a:ext cx="6572073" cy="76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Обсуждения предложений от участников публичных </a:t>
            </a:r>
            <a:endParaRPr lang="en-US" altLang="ru-RU" sz="220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слушаний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21440" y="11265"/>
            <a:ext cx="8153922" cy="7873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bg1"/>
                </a:solidFill>
                <a:cs typeface="Times New Roman"/>
              </a:rPr>
              <a:t>ПУБЛИЧНЫЕ СЛУШАНИЯ ПО ПРОЕКТУ МЕСТНОГО БЮДЖЕТА</a:t>
            </a:r>
            <a:br>
              <a:rPr lang="ru-RU" sz="2000" b="1" dirty="0">
                <a:solidFill>
                  <a:schemeClr val="bg1"/>
                </a:solidFill>
                <a:cs typeface="Times New Roman"/>
              </a:rPr>
            </a:br>
            <a:r>
              <a:rPr lang="ru-RU" sz="2000" b="1" dirty="0">
                <a:solidFill>
                  <a:schemeClr val="bg1"/>
                </a:solidFill>
                <a:cs typeface="Times New Roman"/>
              </a:rPr>
              <a:t>НА </a:t>
            </a:r>
            <a:r>
              <a:rPr lang="ru-RU" sz="2000" b="1" dirty="0" smtClean="0">
                <a:solidFill>
                  <a:schemeClr val="bg1"/>
                </a:solidFill>
                <a:cs typeface="Times New Roman"/>
              </a:rPr>
              <a:t>2021 </a:t>
            </a:r>
            <a:r>
              <a:rPr lang="ru-RU" sz="2000" b="1" dirty="0">
                <a:solidFill>
                  <a:schemeClr val="bg1"/>
                </a:solidFill>
                <a:cs typeface="Times New Roman"/>
              </a:rPr>
              <a:t>ГОД И НА ПЛАНОВЫЙ ПЕРИОД </a:t>
            </a:r>
            <a:r>
              <a:rPr lang="ru-RU" sz="2000" b="1" dirty="0" smtClean="0">
                <a:solidFill>
                  <a:schemeClr val="bg1"/>
                </a:solidFill>
                <a:cs typeface="Times New Roman"/>
              </a:rPr>
              <a:t>2022 </a:t>
            </a:r>
            <a:r>
              <a:rPr lang="ru-RU" sz="2000" b="1" dirty="0">
                <a:solidFill>
                  <a:schemeClr val="bg1"/>
                </a:solidFill>
                <a:cs typeface="Times New Roman"/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  <a:cs typeface="Times New Roman"/>
              </a:rPr>
              <a:t>2023 </a:t>
            </a:r>
            <a:r>
              <a:rPr lang="ru-RU" sz="2000" b="1" dirty="0">
                <a:solidFill>
                  <a:schemeClr val="bg1"/>
                </a:solidFill>
                <a:cs typeface="Times New Roman"/>
              </a:rPr>
              <a:t>ГОДОВ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3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3" descr="Картинки по запросу синий фон к презентации">
            <a:extLst>
              <a:ext uri="{FF2B5EF4-FFF2-40B4-BE49-F238E27FC236}">
                <a16:creationId xmlns:a16="http://schemas.microsoft.com/office/drawing/2014/main" xmlns="" id="{99F44918-7087-4B59-8589-6C2C19A36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-7642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70594AEE-2396-41C7-8621-D6CF0FBA6380}"/>
              </a:ext>
            </a:extLst>
          </p:cNvPr>
          <p:cNvSpPr/>
          <p:nvPr/>
        </p:nvSpPr>
        <p:spPr>
          <a:xfrm>
            <a:off x="-9525" y="-906"/>
            <a:ext cx="9144000" cy="765610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pic>
        <p:nvPicPr>
          <p:cNvPr id="25" name="Picture 16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-306524"/>
            <a:ext cx="7212321" cy="5288728"/>
          </a:xfrm>
          <a:prstGeom prst="rect">
            <a:avLst/>
          </a:prstGeom>
          <a:noFill/>
          <a:ln>
            <a:noFill/>
          </a:ln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755650" y="906570"/>
            <a:ext cx="78136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Обеспечение сбалансированности и устойчивости местного бюджета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755654" y="1712518"/>
            <a:ext cx="6888163" cy="40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solidFill>
                  <a:schemeClr val="bg1"/>
                </a:solidFill>
                <a:cs typeface="Times New Roman" pitchFamily="18" charset="0"/>
              </a:rPr>
              <a:t>Определение приоритетности расходов местного бюджета</a:t>
            </a: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755651" y="2111372"/>
            <a:ext cx="77771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Повышение эффективности управления муниципальной собственностью</a:t>
            </a:r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755650" y="4941168"/>
            <a:ext cx="8243888" cy="70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Повышение прозрачности и открытости бюджета и бюджетного процесса</a:t>
            </a:r>
          </a:p>
        </p:txBody>
      </p:sp>
      <p:sp>
        <p:nvSpPr>
          <p:cNvPr id="41992" name="Rectangle 9"/>
          <p:cNvSpPr>
            <a:spLocks noChangeArrowheads="1"/>
          </p:cNvSpPr>
          <p:nvPr/>
        </p:nvSpPr>
        <p:spPr bwMode="auto">
          <a:xfrm>
            <a:off x="755651" y="3429000"/>
            <a:ext cx="8101013" cy="100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Повышение эффективности использования действующей сети муниципальных учреждений города Комсомольск-на-Амуре, оценка качества оказания (выполнения) муниципальных услуг (работ).</a:t>
            </a: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605635" y="4474355"/>
            <a:ext cx="7188200" cy="40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solidFill>
                  <a:schemeClr val="bg1"/>
                </a:solidFill>
                <a:cs typeface="Times New Roman" pitchFamily="18" charset="0"/>
              </a:rPr>
              <a:t>Сохранение социальной направленности местного бюджета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755650" y="2855101"/>
            <a:ext cx="8064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solidFill>
                  <a:schemeClr val="bg1"/>
                </a:solidFill>
                <a:cs typeface="Times New Roman" pitchFamily="18" charset="0"/>
              </a:rPr>
              <a:t>Стимулирование развития малого и среднего предпринимательства</a:t>
            </a:r>
          </a:p>
        </p:txBody>
      </p:sp>
      <p:sp>
        <p:nvSpPr>
          <p:cNvPr id="41996" name="Rectangle 13"/>
          <p:cNvSpPr>
            <a:spLocks noChangeArrowheads="1"/>
          </p:cNvSpPr>
          <p:nvPr/>
        </p:nvSpPr>
        <p:spPr bwMode="auto">
          <a:xfrm>
            <a:off x="626619" y="5635844"/>
            <a:ext cx="80073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Усиление внутреннего финансового контроля и финансового аудита</a:t>
            </a:r>
          </a:p>
        </p:txBody>
      </p:sp>
      <p:sp>
        <p:nvSpPr>
          <p:cNvPr id="41997" name="Rectangle 265"/>
          <p:cNvSpPr>
            <a:spLocks noChangeArrowheads="1"/>
          </p:cNvSpPr>
          <p:nvPr/>
        </p:nvSpPr>
        <p:spPr bwMode="auto">
          <a:xfrm>
            <a:off x="304800" y="975629"/>
            <a:ext cx="357188" cy="4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41998" name="Rectangle 265"/>
          <p:cNvSpPr>
            <a:spLocks noChangeArrowheads="1"/>
          </p:cNvSpPr>
          <p:nvPr/>
        </p:nvSpPr>
        <p:spPr bwMode="auto">
          <a:xfrm>
            <a:off x="304800" y="1612250"/>
            <a:ext cx="357188" cy="4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41999" name="Rectangle 265"/>
          <p:cNvSpPr>
            <a:spLocks noChangeArrowheads="1"/>
          </p:cNvSpPr>
          <p:nvPr/>
        </p:nvSpPr>
        <p:spPr bwMode="auto">
          <a:xfrm>
            <a:off x="304800" y="2228181"/>
            <a:ext cx="357188" cy="4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42000" name="Rectangle 265"/>
          <p:cNvSpPr>
            <a:spLocks noChangeArrowheads="1"/>
          </p:cNvSpPr>
          <p:nvPr/>
        </p:nvSpPr>
        <p:spPr bwMode="auto">
          <a:xfrm>
            <a:off x="268295" y="2780928"/>
            <a:ext cx="357187" cy="4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42001" name="Rectangle 265"/>
          <p:cNvSpPr>
            <a:spLocks noChangeArrowheads="1"/>
          </p:cNvSpPr>
          <p:nvPr/>
        </p:nvSpPr>
        <p:spPr bwMode="auto">
          <a:xfrm>
            <a:off x="268295" y="3645024"/>
            <a:ext cx="357187" cy="4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42002" name="Rectangle 265"/>
          <p:cNvSpPr>
            <a:spLocks noChangeArrowheads="1"/>
          </p:cNvSpPr>
          <p:nvPr/>
        </p:nvSpPr>
        <p:spPr bwMode="auto">
          <a:xfrm>
            <a:off x="268295" y="4437112"/>
            <a:ext cx="357187" cy="4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42003" name="Rectangle 265"/>
          <p:cNvSpPr>
            <a:spLocks noChangeArrowheads="1"/>
          </p:cNvSpPr>
          <p:nvPr/>
        </p:nvSpPr>
        <p:spPr bwMode="auto">
          <a:xfrm>
            <a:off x="263525" y="4966340"/>
            <a:ext cx="357188" cy="4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42004" name="Rectangle 265"/>
          <p:cNvSpPr>
            <a:spLocks noChangeArrowheads="1"/>
          </p:cNvSpPr>
          <p:nvPr/>
        </p:nvSpPr>
        <p:spPr bwMode="auto">
          <a:xfrm>
            <a:off x="268295" y="5589240"/>
            <a:ext cx="357187" cy="4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119" y="176780"/>
            <a:ext cx="8229600" cy="409029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18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ОСНОВНЫЕ НАПРАВЛЕНИЯ БЮДЖЕТНОЙ ПОЛИТИКИ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26961B6A-3515-44AE-BA88-0190B133A9B9}"/>
              </a:ext>
            </a:extLst>
          </p:cNvPr>
          <p:cNvCxnSpPr>
            <a:cxnSpLocks/>
          </p:cNvCxnSpPr>
          <p:nvPr/>
        </p:nvCxnSpPr>
        <p:spPr>
          <a:xfrm>
            <a:off x="304800" y="44624"/>
            <a:ext cx="0" cy="576064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732236" y="6124272"/>
            <a:ext cx="7872212" cy="40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Участие в реализации национальных проектов</a:t>
            </a:r>
            <a:endParaRPr lang="ru-RU" altLang="ru-RU" sz="2000" b="1" dirty="0">
              <a:solidFill>
                <a:srgbClr val="FFC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" name="Rectangle 265"/>
          <p:cNvSpPr>
            <a:spLocks noChangeArrowheads="1"/>
          </p:cNvSpPr>
          <p:nvPr/>
        </p:nvSpPr>
        <p:spPr bwMode="auto">
          <a:xfrm>
            <a:off x="263525" y="6093296"/>
            <a:ext cx="357187" cy="4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4679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1D280D95-D211-417A-B0AD-FA5C83A5D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" y="51779"/>
            <a:ext cx="9151937" cy="6858000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>
              <a:schemeClr val="accent1">
                <a:alpha val="98000"/>
              </a:schemeClr>
            </a:glow>
          </a:effectLst>
          <a:extLst/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D7B04AFD-3872-4184-BA66-DC2DA4B3483B}"/>
              </a:ext>
            </a:extLst>
          </p:cNvPr>
          <p:cNvSpPr/>
          <p:nvPr/>
        </p:nvSpPr>
        <p:spPr>
          <a:xfrm>
            <a:off x="10861" y="-18504"/>
            <a:ext cx="9144000" cy="783208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9BCAE3"/>
              </a:solidFill>
            </a:endParaRPr>
          </a:p>
        </p:txBody>
      </p:sp>
      <p:sp>
        <p:nvSpPr>
          <p:cNvPr id="43020" name="Rectangle 265"/>
          <p:cNvSpPr>
            <a:spLocks noChangeArrowheads="1"/>
          </p:cNvSpPr>
          <p:nvPr/>
        </p:nvSpPr>
        <p:spPr bwMode="auto">
          <a:xfrm>
            <a:off x="89881" y="1417634"/>
            <a:ext cx="343123" cy="55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0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43021" name="Rectangle 265"/>
          <p:cNvSpPr>
            <a:spLocks noChangeArrowheads="1"/>
          </p:cNvSpPr>
          <p:nvPr/>
        </p:nvSpPr>
        <p:spPr bwMode="auto">
          <a:xfrm>
            <a:off x="89881" y="2234346"/>
            <a:ext cx="343122" cy="55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000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43022" name="Rectangle 265"/>
          <p:cNvSpPr>
            <a:spLocks noChangeArrowheads="1"/>
          </p:cNvSpPr>
          <p:nvPr/>
        </p:nvSpPr>
        <p:spPr bwMode="auto">
          <a:xfrm>
            <a:off x="89882" y="2935190"/>
            <a:ext cx="343123" cy="55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0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43023" name="Rectangle 265"/>
          <p:cNvSpPr>
            <a:spLocks noChangeArrowheads="1"/>
          </p:cNvSpPr>
          <p:nvPr/>
        </p:nvSpPr>
        <p:spPr bwMode="auto">
          <a:xfrm>
            <a:off x="89881" y="3762282"/>
            <a:ext cx="343122" cy="55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0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64339"/>
            <a:ext cx="8229600" cy="480649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ОСНОВНЫЕ НАПРАВЛЕНИЯ НАЛОГОВОЙ ПОЛИТИКИ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A83B83DC-8FC5-4066-BA29-8B40316B1A9D}"/>
              </a:ext>
            </a:extLst>
          </p:cNvPr>
          <p:cNvCxnSpPr>
            <a:cxnSpLocks/>
          </p:cNvCxnSpPr>
          <p:nvPr/>
        </p:nvCxnSpPr>
        <p:spPr>
          <a:xfrm>
            <a:off x="304800" y="44624"/>
            <a:ext cx="0" cy="576064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07446" y="2216349"/>
            <a:ext cx="811219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FFC000"/>
                </a:solidFill>
                <a:latin typeface="Calibri" panose="020F0502020204030204" pitchFamily="34" charset="0"/>
              </a:rPr>
              <a:t>Продолжение работы по увеличению налоговой базы по имущественным налогам и росту их собираемости.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9082" y="3762282"/>
            <a:ext cx="82342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FFC000"/>
                </a:solidFill>
                <a:latin typeface="Calibri" panose="020F0502020204030204" pitchFamily="34" charset="0"/>
              </a:rPr>
              <a:t>Создание благоприятных условий для осуществления предпринимательской деятельности. </a:t>
            </a:r>
          </a:p>
        </p:txBody>
      </p:sp>
      <p:sp>
        <p:nvSpPr>
          <p:cNvPr id="20" name="Rectangle 265"/>
          <p:cNvSpPr>
            <a:spLocks noChangeArrowheads="1"/>
          </p:cNvSpPr>
          <p:nvPr/>
        </p:nvSpPr>
        <p:spPr bwMode="auto">
          <a:xfrm>
            <a:off x="47670" y="4496425"/>
            <a:ext cx="343122" cy="55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5</a:t>
            </a:r>
            <a:endParaRPr lang="ru-RU" altLang="ru-RU" sz="30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0809" y="4424417"/>
            <a:ext cx="833966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Проведение индивидуальной работы с юридическими и физическими лицами имеющими задолженность по платежам в бюджет края по вопросу сокращения недоимки. </a:t>
            </a:r>
          </a:p>
        </p:txBody>
      </p:sp>
      <p:sp>
        <p:nvSpPr>
          <p:cNvPr id="21" name="Rectangle 265"/>
          <p:cNvSpPr>
            <a:spLocks noChangeArrowheads="1"/>
          </p:cNvSpPr>
          <p:nvPr/>
        </p:nvSpPr>
        <p:spPr bwMode="auto">
          <a:xfrm>
            <a:off x="89882" y="5523668"/>
            <a:ext cx="343122" cy="55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0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8922" y="5378787"/>
            <a:ext cx="852556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FFC000"/>
                </a:solidFill>
                <a:latin typeface="Calibri" panose="020F0502020204030204" pitchFamily="34" charset="0"/>
              </a:rPr>
              <a:t>Проведение мероприятий по выявлению, постановке на налоговый учет и привлечению к налогообложению иногородних субъектов хозяйственной деятельности, имеющих рабочие места на территории города Комсомольска-на-Амуре.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2610" y="5499229"/>
            <a:ext cx="81798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2792" y="1254392"/>
            <a:ext cx="823229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М</a:t>
            </a:r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ониторинг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налоговых расходов, оценка их эффективности на территории города и сохранение на период 2021-2023 годов ограничений на принятие новых налоговых расходов, за исключением налоговых расходов, стимулирующих развитие </a:t>
            </a:r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экономики.</a:t>
            </a:r>
            <a:endParaRPr lang="ru-RU" sz="17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5118" y="2885119"/>
            <a:ext cx="832535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Проведение совместной работы с ИФНС по г. Комсомольску-на-Амуре по формированию у граждан города мировоззрения добросовестных </a:t>
            </a:r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налогоплательщиков.</a:t>
            </a:r>
            <a:endParaRPr lang="ru-RU" sz="17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DE3ADE8D-8166-4C10-AD82-574CA2A1C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6862ADDE-A1E3-46D7-8BCE-B595EAEF4E24}"/>
              </a:ext>
            </a:extLst>
          </p:cNvPr>
          <p:cNvSpPr/>
          <p:nvPr/>
        </p:nvSpPr>
        <p:spPr>
          <a:xfrm>
            <a:off x="0" y="-27383"/>
            <a:ext cx="9144000" cy="1008112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2643264" y="5100517"/>
            <a:ext cx="1439863" cy="758101"/>
          </a:xfrm>
          <a:prstGeom prst="can">
            <a:avLst>
              <a:gd name="adj" fmla="val 41194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036" name="AutoShape 3"/>
          <p:cNvSpPr>
            <a:spLocks noChangeArrowheads="1"/>
          </p:cNvSpPr>
          <p:nvPr/>
        </p:nvSpPr>
        <p:spPr bwMode="auto">
          <a:xfrm>
            <a:off x="2643264" y="3336280"/>
            <a:ext cx="1439863" cy="2092076"/>
          </a:xfrm>
          <a:prstGeom prst="can">
            <a:avLst>
              <a:gd name="adj" fmla="val 17287"/>
            </a:avLst>
          </a:prstGeom>
          <a:gradFill rotWithShape="0">
            <a:gsLst>
              <a:gs pos="0">
                <a:srgbClr val="B089FF"/>
              </a:gs>
              <a:gs pos="100000">
                <a:srgbClr val="9966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4037" name="Скругленный прямоугольник 4"/>
          <p:cNvSpPr>
            <a:spLocks noChangeArrowheads="1"/>
          </p:cNvSpPr>
          <p:nvPr/>
        </p:nvSpPr>
        <p:spPr bwMode="auto">
          <a:xfrm>
            <a:off x="5162624" y="2534934"/>
            <a:ext cx="1752600" cy="48860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000" b="1" i="1">
              <a:solidFill>
                <a:srgbClr val="FFFF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95" name="Скругленный прямоугольник 4"/>
          <p:cNvSpPr>
            <a:spLocks noChangeArrowheads="1"/>
          </p:cNvSpPr>
          <p:nvPr/>
        </p:nvSpPr>
        <p:spPr bwMode="auto">
          <a:xfrm>
            <a:off x="35496" y="548680"/>
            <a:ext cx="2351088" cy="44267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млн.</a:t>
            </a:r>
            <a:r>
              <a:rPr lang="en-US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44039" name="Line 19"/>
          <p:cNvSpPr>
            <a:spLocks noChangeShapeType="1"/>
          </p:cNvSpPr>
          <p:nvPr/>
        </p:nvSpPr>
        <p:spPr bwMode="auto">
          <a:xfrm>
            <a:off x="2379739" y="5932898"/>
            <a:ext cx="1871663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397" name="Rectangle 14"/>
          <p:cNvSpPr>
            <a:spLocks noChangeArrowheads="1"/>
          </p:cNvSpPr>
          <p:nvPr/>
        </p:nvSpPr>
        <p:spPr bwMode="auto">
          <a:xfrm>
            <a:off x="2595636" y="5975870"/>
            <a:ext cx="1671638" cy="46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20</a:t>
            </a:r>
            <a:r>
              <a:rPr lang="ru-RU" alt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21</a:t>
            </a:r>
            <a:r>
              <a:rPr lang="en-US" alt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год</a:t>
            </a:r>
          </a:p>
        </p:txBody>
      </p:sp>
      <p:sp>
        <p:nvSpPr>
          <p:cNvPr id="44042" name="AutoShape 3"/>
          <p:cNvSpPr>
            <a:spLocks noChangeArrowheads="1"/>
          </p:cNvSpPr>
          <p:nvPr/>
        </p:nvSpPr>
        <p:spPr bwMode="auto">
          <a:xfrm>
            <a:off x="2643261" y="1752104"/>
            <a:ext cx="1441450" cy="1888958"/>
          </a:xfrm>
          <a:prstGeom prst="can">
            <a:avLst>
              <a:gd name="adj" fmla="val 13669"/>
            </a:avLst>
          </a:prstGeom>
          <a:solidFill>
            <a:srgbClr val="3366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356" name="Скругленный прямоугольник 4"/>
          <p:cNvSpPr>
            <a:spLocks noChangeArrowheads="1"/>
          </p:cNvSpPr>
          <p:nvPr/>
        </p:nvSpPr>
        <p:spPr bwMode="auto">
          <a:xfrm>
            <a:off x="2451920" y="4201579"/>
            <a:ext cx="1871663" cy="50611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6 834,8</a:t>
            </a:r>
            <a:endParaRPr lang="ru-RU" sz="24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4357" name="Скругленный прямоугольник 4"/>
          <p:cNvSpPr>
            <a:spLocks noChangeArrowheads="1"/>
          </p:cNvSpPr>
          <p:nvPr/>
        </p:nvSpPr>
        <p:spPr bwMode="auto">
          <a:xfrm>
            <a:off x="2522614" y="2468090"/>
            <a:ext cx="1655763" cy="50611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7 082,2</a:t>
            </a:r>
            <a:endParaRPr lang="ru-RU" sz="24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9230" name="AutoShape 3"/>
          <p:cNvSpPr>
            <a:spLocks noChangeArrowheads="1"/>
          </p:cNvSpPr>
          <p:nvPr/>
        </p:nvSpPr>
        <p:spPr bwMode="auto">
          <a:xfrm>
            <a:off x="4680024" y="5100517"/>
            <a:ext cx="1439862" cy="758101"/>
          </a:xfrm>
          <a:prstGeom prst="can">
            <a:avLst>
              <a:gd name="adj" fmla="val 41194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046" name="AutoShape 3"/>
          <p:cNvSpPr>
            <a:spLocks noChangeArrowheads="1"/>
          </p:cNvSpPr>
          <p:nvPr/>
        </p:nvSpPr>
        <p:spPr bwMode="auto">
          <a:xfrm>
            <a:off x="4680024" y="3316386"/>
            <a:ext cx="1439862" cy="2126296"/>
          </a:xfrm>
          <a:prstGeom prst="can">
            <a:avLst>
              <a:gd name="adj" fmla="val 19359"/>
            </a:avLst>
          </a:prstGeom>
          <a:gradFill rotWithShape="0">
            <a:gsLst>
              <a:gs pos="0">
                <a:srgbClr val="B089FF"/>
              </a:gs>
              <a:gs pos="100000">
                <a:srgbClr val="9966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4047" name="Line 19"/>
          <p:cNvSpPr>
            <a:spLocks noChangeShapeType="1"/>
          </p:cNvSpPr>
          <p:nvPr/>
        </p:nvSpPr>
        <p:spPr bwMode="auto">
          <a:xfrm>
            <a:off x="4395864" y="5932898"/>
            <a:ext cx="1871663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4740352" y="5990194"/>
            <a:ext cx="1671637" cy="46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20</a:t>
            </a:r>
            <a:r>
              <a:rPr lang="ru-RU" alt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22</a:t>
            </a:r>
            <a:r>
              <a:rPr lang="en-US" alt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год</a:t>
            </a:r>
          </a:p>
        </p:txBody>
      </p:sp>
      <p:sp>
        <p:nvSpPr>
          <p:cNvPr id="44049" name="AutoShape 3"/>
          <p:cNvSpPr>
            <a:spLocks noChangeArrowheads="1"/>
          </p:cNvSpPr>
          <p:nvPr/>
        </p:nvSpPr>
        <p:spPr bwMode="auto">
          <a:xfrm>
            <a:off x="4680024" y="1659582"/>
            <a:ext cx="1441450" cy="1981480"/>
          </a:xfrm>
          <a:prstGeom prst="can">
            <a:avLst>
              <a:gd name="adj" fmla="val 8874"/>
            </a:avLst>
          </a:prstGeom>
          <a:solidFill>
            <a:srgbClr val="3366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367" name="Скругленный прямоугольник 4"/>
          <p:cNvSpPr>
            <a:spLocks noChangeArrowheads="1"/>
          </p:cNvSpPr>
          <p:nvPr/>
        </p:nvSpPr>
        <p:spPr bwMode="auto">
          <a:xfrm>
            <a:off x="4523605" y="4201579"/>
            <a:ext cx="1727200" cy="50611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6 847,9</a:t>
            </a:r>
            <a:endParaRPr lang="ru-RU" sz="24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4368" name="Скругленный прямоугольник 4"/>
          <p:cNvSpPr>
            <a:spLocks noChangeArrowheads="1"/>
          </p:cNvSpPr>
          <p:nvPr/>
        </p:nvSpPr>
        <p:spPr bwMode="auto">
          <a:xfrm>
            <a:off x="4560789" y="2472260"/>
            <a:ext cx="1728788" cy="50611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7 099,5</a:t>
            </a:r>
            <a:endParaRPr lang="ru-RU" sz="24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4370" name="AutoShape 3"/>
          <p:cNvSpPr>
            <a:spLocks noChangeArrowheads="1"/>
          </p:cNvSpPr>
          <p:nvPr/>
        </p:nvSpPr>
        <p:spPr bwMode="auto">
          <a:xfrm>
            <a:off x="6772524" y="5100517"/>
            <a:ext cx="1439863" cy="686093"/>
          </a:xfrm>
          <a:prstGeom prst="can">
            <a:avLst>
              <a:gd name="adj" fmla="val 41194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053" name="AutoShape 3"/>
          <p:cNvSpPr>
            <a:spLocks noChangeArrowheads="1"/>
          </p:cNvSpPr>
          <p:nvPr/>
        </p:nvSpPr>
        <p:spPr bwMode="auto">
          <a:xfrm>
            <a:off x="6772524" y="3230053"/>
            <a:ext cx="1439863" cy="2126296"/>
          </a:xfrm>
          <a:prstGeom prst="can">
            <a:avLst>
              <a:gd name="adj" fmla="val 17287"/>
            </a:avLst>
          </a:prstGeom>
          <a:gradFill rotWithShape="0">
            <a:gsLst>
              <a:gs pos="0">
                <a:srgbClr val="B089FF"/>
              </a:gs>
              <a:gs pos="100000">
                <a:srgbClr val="9966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4054" name="Line 19"/>
          <p:cNvSpPr>
            <a:spLocks noChangeShapeType="1"/>
          </p:cNvSpPr>
          <p:nvPr/>
        </p:nvSpPr>
        <p:spPr bwMode="auto">
          <a:xfrm>
            <a:off x="6411989" y="5932898"/>
            <a:ext cx="1871663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6716786" y="5990194"/>
            <a:ext cx="1671638" cy="46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202</a:t>
            </a:r>
            <a:r>
              <a:rPr lang="ru-RU" alt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alt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год</a:t>
            </a:r>
          </a:p>
        </p:txBody>
      </p:sp>
      <p:sp>
        <p:nvSpPr>
          <p:cNvPr id="44056" name="AutoShape 3"/>
          <p:cNvSpPr>
            <a:spLocks noChangeArrowheads="1"/>
          </p:cNvSpPr>
          <p:nvPr/>
        </p:nvSpPr>
        <p:spPr bwMode="auto">
          <a:xfrm>
            <a:off x="6772125" y="1551357"/>
            <a:ext cx="1441450" cy="2000947"/>
          </a:xfrm>
          <a:prstGeom prst="can">
            <a:avLst>
              <a:gd name="adj" fmla="val 12385"/>
            </a:avLst>
          </a:prstGeom>
          <a:solidFill>
            <a:srgbClr val="3366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6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375" name="Скругленный прямоугольник 4"/>
          <p:cNvSpPr>
            <a:spLocks noChangeArrowheads="1"/>
          </p:cNvSpPr>
          <p:nvPr/>
        </p:nvSpPr>
        <p:spPr bwMode="auto">
          <a:xfrm>
            <a:off x="6771508" y="4128368"/>
            <a:ext cx="1512887" cy="50611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5</a:t>
            </a:r>
            <a:r>
              <a:rPr lang="ru-RU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862,9</a:t>
            </a:r>
            <a:endParaRPr lang="ru-RU" sz="24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4376" name="Скругленный прямоугольник 4"/>
          <p:cNvSpPr>
            <a:spLocks noChangeArrowheads="1"/>
          </p:cNvSpPr>
          <p:nvPr/>
        </p:nvSpPr>
        <p:spPr bwMode="auto">
          <a:xfrm>
            <a:off x="6746558" y="2443526"/>
            <a:ext cx="1454150" cy="50611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6 124,1</a:t>
            </a:r>
            <a:endParaRPr lang="ru-RU" sz="24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4378" name="Rectangle 68"/>
          <p:cNvSpPr>
            <a:spLocks noChangeArrowheads="1"/>
          </p:cNvSpPr>
          <p:nvPr/>
        </p:nvSpPr>
        <p:spPr bwMode="auto">
          <a:xfrm>
            <a:off x="2673079" y="5351982"/>
            <a:ext cx="1535112" cy="5809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247,4</a:t>
            </a:r>
            <a:endParaRPr lang="ru-RU" sz="24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4379" name="Rectangle 68"/>
          <p:cNvSpPr>
            <a:spLocks noChangeArrowheads="1"/>
          </p:cNvSpPr>
          <p:nvPr/>
        </p:nvSpPr>
        <p:spPr bwMode="auto">
          <a:xfrm>
            <a:off x="4756224" y="5393362"/>
            <a:ext cx="1225550" cy="5809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251,6</a:t>
            </a:r>
            <a:endParaRPr lang="ru-RU" sz="24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4380" name="Rectangle 68"/>
          <p:cNvSpPr>
            <a:spLocks noChangeArrowheads="1"/>
          </p:cNvSpPr>
          <p:nvPr/>
        </p:nvSpPr>
        <p:spPr bwMode="auto">
          <a:xfrm>
            <a:off x="6914829" y="5280496"/>
            <a:ext cx="1225550" cy="58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261,2</a:t>
            </a:r>
            <a:endParaRPr lang="ru-RU" sz="24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44063" name="Rectangle 15"/>
          <p:cNvSpPr>
            <a:spLocks noChangeArrowheads="1"/>
          </p:cNvSpPr>
          <p:nvPr/>
        </p:nvSpPr>
        <p:spPr bwMode="auto">
          <a:xfrm>
            <a:off x="492996" y="2116355"/>
            <a:ext cx="1800225" cy="5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44065" name="Rectangle 14"/>
          <p:cNvSpPr>
            <a:spLocks noChangeArrowheads="1"/>
          </p:cNvSpPr>
          <p:nvPr/>
        </p:nvSpPr>
        <p:spPr bwMode="auto">
          <a:xfrm>
            <a:off x="507283" y="3911626"/>
            <a:ext cx="1600200" cy="52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416795" y="4860191"/>
            <a:ext cx="2051050" cy="120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Источники покрытия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дефицита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5536" y="44624"/>
            <a:ext cx="8229600" cy="51407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20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ОСНОВНЫЕ ХАРАКТЕРИСТИКИ МЕСТНОГО БЮДЖЕТА </a:t>
            </a:r>
            <a:br>
              <a:rPr lang="ru-RU" sz="20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</a:br>
            <a:r>
              <a:rPr lang="ru-RU" sz="20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НА </a:t>
            </a:r>
            <a:r>
              <a:rPr lang="ru-RU" sz="2000" b="1" kern="1200" dirty="0" smtClean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2021 </a:t>
            </a:r>
            <a:r>
              <a:rPr lang="ru-RU" sz="20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-</a:t>
            </a:r>
            <a:r>
              <a:rPr lang="ru-RU" sz="2000" b="1" kern="1200" dirty="0" smtClean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2023 </a:t>
            </a:r>
            <a:r>
              <a:rPr lang="ru-RU" sz="20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ГОДЫ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577063B9-1356-41B8-AC4F-124400A67A04}"/>
              </a:ext>
            </a:extLst>
          </p:cNvPr>
          <p:cNvCxnSpPr>
            <a:cxnSpLocks/>
          </p:cNvCxnSpPr>
          <p:nvPr/>
        </p:nvCxnSpPr>
        <p:spPr>
          <a:xfrm>
            <a:off x="304800" y="44624"/>
            <a:ext cx="0" cy="432049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4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Картинки по запросу синий фон к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679"/>
            <a:ext cx="9151938" cy="630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9887" y="0"/>
            <a:ext cx="9180513" cy="1082974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318660" y="328307"/>
            <a:ext cx="0" cy="519949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308893" y="122487"/>
            <a:ext cx="8064822" cy="96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НОРМАТИВЫ ЗАЧИСЛЕНИЯ ДОХОДОВ В МЕСТНЫЙ БЮДЖЕТ В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2021-2023 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ГОДАХ</a:t>
            </a:r>
          </a:p>
        </p:txBody>
      </p:sp>
      <p:sp>
        <p:nvSpPr>
          <p:cNvPr id="10" name="Нашивка 9"/>
          <p:cNvSpPr/>
          <p:nvPr/>
        </p:nvSpPr>
        <p:spPr>
          <a:xfrm>
            <a:off x="1928612" y="1715093"/>
            <a:ext cx="2799104" cy="363474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Нашивка 28"/>
          <p:cNvSpPr/>
          <p:nvPr/>
        </p:nvSpPr>
        <p:spPr>
          <a:xfrm>
            <a:off x="1931910" y="2135046"/>
            <a:ext cx="2758956" cy="251984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400" b="1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1972277" y="1645313"/>
            <a:ext cx="26461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   Налог на имущество              физических </a:t>
            </a:r>
            <a:r>
              <a:rPr lang="ru-RU" altLang="ru-RU" sz="12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лиц</a:t>
            </a:r>
            <a:endParaRPr lang="ru-RU" altLang="ru-RU" sz="12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33" name="Нашивка 32"/>
          <p:cNvSpPr/>
          <p:nvPr/>
        </p:nvSpPr>
        <p:spPr>
          <a:xfrm>
            <a:off x="1921895" y="2430192"/>
            <a:ext cx="2768975" cy="274868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Нашивка 41"/>
          <p:cNvSpPr/>
          <p:nvPr/>
        </p:nvSpPr>
        <p:spPr>
          <a:xfrm>
            <a:off x="1942631" y="2750989"/>
            <a:ext cx="2758956" cy="227348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1974264" y="2136729"/>
            <a:ext cx="25120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Транспортный </a:t>
            </a:r>
            <a:r>
              <a:rPr lang="ru-RU" altLang="ru-RU" sz="12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налог</a:t>
            </a:r>
            <a:endParaRPr lang="ru-RU" altLang="ru-RU" sz="12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2049867" y="2463753"/>
            <a:ext cx="2447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Земельный </a:t>
            </a:r>
            <a:r>
              <a:rPr lang="ru-RU" altLang="ru-RU" sz="12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налог</a:t>
            </a:r>
            <a:endParaRPr lang="ru-RU" altLang="ru-RU" sz="12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48" name="Нашивка 47"/>
          <p:cNvSpPr/>
          <p:nvPr/>
        </p:nvSpPr>
        <p:spPr>
          <a:xfrm>
            <a:off x="1928616" y="3014625"/>
            <a:ext cx="2775041" cy="230434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9" name="Нашивка 48"/>
          <p:cNvSpPr/>
          <p:nvPr/>
        </p:nvSpPr>
        <p:spPr>
          <a:xfrm>
            <a:off x="1955548" y="3299046"/>
            <a:ext cx="2768468" cy="354861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0" name="Нашивка 49"/>
          <p:cNvSpPr/>
          <p:nvPr/>
        </p:nvSpPr>
        <p:spPr>
          <a:xfrm>
            <a:off x="1964924" y="3717262"/>
            <a:ext cx="2734676" cy="246155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1" name="Нашивка 50"/>
          <p:cNvSpPr/>
          <p:nvPr/>
        </p:nvSpPr>
        <p:spPr>
          <a:xfrm>
            <a:off x="1975191" y="4058946"/>
            <a:ext cx="2742873" cy="297154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2" name="Нашивка 51"/>
          <p:cNvSpPr/>
          <p:nvPr/>
        </p:nvSpPr>
        <p:spPr>
          <a:xfrm>
            <a:off x="2004924" y="4438669"/>
            <a:ext cx="2785060" cy="447464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2401108" y="2740752"/>
            <a:ext cx="16583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НДФЛ</a:t>
            </a: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2370194" y="3020594"/>
            <a:ext cx="16583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Акцизы</a:t>
            </a:r>
          </a:p>
        </p:txBody>
      </p:sp>
      <p:sp>
        <p:nvSpPr>
          <p:cNvPr id="55" name="Rectangle 16"/>
          <p:cNvSpPr>
            <a:spLocks noChangeArrowheads="1"/>
          </p:cNvSpPr>
          <p:nvPr/>
        </p:nvSpPr>
        <p:spPr bwMode="auto">
          <a:xfrm>
            <a:off x="2176333" y="3245643"/>
            <a:ext cx="23269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Налог на имущество организаций</a:t>
            </a: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2506189" y="3701838"/>
            <a:ext cx="14541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НДС</a:t>
            </a:r>
          </a:p>
        </p:txBody>
      </p:sp>
      <p:sp>
        <p:nvSpPr>
          <p:cNvPr id="57" name="Rectangle 16"/>
          <p:cNvSpPr>
            <a:spLocks noChangeArrowheads="1"/>
          </p:cNvSpPr>
          <p:nvPr/>
        </p:nvSpPr>
        <p:spPr bwMode="auto">
          <a:xfrm>
            <a:off x="2323379" y="4052235"/>
            <a:ext cx="19620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Налог на прибыль</a:t>
            </a:r>
          </a:p>
        </p:txBody>
      </p:sp>
      <p:sp>
        <p:nvSpPr>
          <p:cNvPr id="58" name="Нашивка 57"/>
          <p:cNvSpPr/>
          <p:nvPr/>
        </p:nvSpPr>
        <p:spPr>
          <a:xfrm>
            <a:off x="1979374" y="4956597"/>
            <a:ext cx="2775041" cy="533645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9" name="Нашивка 58"/>
          <p:cNvSpPr/>
          <p:nvPr/>
        </p:nvSpPr>
        <p:spPr>
          <a:xfrm>
            <a:off x="1962773" y="5546855"/>
            <a:ext cx="2764943" cy="492443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0" name="Rectangle 16"/>
          <p:cNvSpPr>
            <a:spLocks noChangeArrowheads="1"/>
          </p:cNvSpPr>
          <p:nvPr/>
        </p:nvSpPr>
        <p:spPr bwMode="auto">
          <a:xfrm>
            <a:off x="1846422" y="4416602"/>
            <a:ext cx="29634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 Налоги на совокупный доход (ЕНВД, УСН, ЕСХН, патент)</a:t>
            </a:r>
          </a:p>
        </p:txBody>
      </p:sp>
      <p:sp>
        <p:nvSpPr>
          <p:cNvPr id="61" name="Rectangle 16"/>
          <p:cNvSpPr>
            <a:spLocks noChangeArrowheads="1"/>
          </p:cNvSpPr>
          <p:nvPr/>
        </p:nvSpPr>
        <p:spPr bwMode="auto">
          <a:xfrm>
            <a:off x="1962772" y="4867665"/>
            <a:ext cx="27898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   Плата за негативное воздействие на  окружающую среду</a:t>
            </a:r>
          </a:p>
        </p:txBody>
      </p:sp>
      <p:sp>
        <p:nvSpPr>
          <p:cNvPr id="64" name="Rectangle 16"/>
          <p:cNvSpPr>
            <a:spLocks noChangeArrowheads="1"/>
          </p:cNvSpPr>
          <p:nvPr/>
        </p:nvSpPr>
        <p:spPr bwMode="auto">
          <a:xfrm>
            <a:off x="1857725" y="5528845"/>
            <a:ext cx="299995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  </a:t>
            </a:r>
            <a:r>
              <a:rPr lang="ru-RU" altLang="ru-RU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Арендная плата за </a:t>
            </a:r>
            <a:r>
              <a:rPr lang="ru-RU" altLang="ru-RU" sz="12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имущество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altLang="ru-RU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и земельные участки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3" y="1732076"/>
            <a:ext cx="1599881" cy="9912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1" y="5045225"/>
            <a:ext cx="1668034" cy="8900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93" y="2816421"/>
            <a:ext cx="1619721" cy="9618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74" y="3924506"/>
            <a:ext cx="1600154" cy="953761"/>
          </a:xfrm>
          <a:prstGeom prst="rect">
            <a:avLst/>
          </a:prstGeom>
        </p:spPr>
      </p:pic>
      <p:sp>
        <p:nvSpPr>
          <p:cNvPr id="69" name="Стрелка вправо 68"/>
          <p:cNvSpPr/>
          <p:nvPr/>
        </p:nvSpPr>
        <p:spPr>
          <a:xfrm>
            <a:off x="4846379" y="4981780"/>
            <a:ext cx="2159714" cy="402920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 60 </a:t>
            </a:r>
            <a:r>
              <a:rPr lang="ru-RU" sz="12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%</a:t>
            </a:r>
            <a:endParaRPr lang="ru-RU" sz="12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73" name="Стрелка вправо 72"/>
          <p:cNvSpPr/>
          <p:nvPr/>
        </p:nvSpPr>
        <p:spPr>
          <a:xfrm>
            <a:off x="4770401" y="2692597"/>
            <a:ext cx="2164210" cy="375044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19,5 % </a:t>
            </a:r>
          </a:p>
        </p:txBody>
      </p:sp>
      <p:sp>
        <p:nvSpPr>
          <p:cNvPr id="74" name="Стрелка вправо 73"/>
          <p:cNvSpPr/>
          <p:nvPr/>
        </p:nvSpPr>
        <p:spPr>
          <a:xfrm rot="16982">
            <a:off x="4770417" y="2023231"/>
            <a:ext cx="2164287" cy="403550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15 </a:t>
            </a:r>
            <a:r>
              <a:rPr lang="ru-RU" sz="12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%</a:t>
            </a:r>
            <a:endParaRPr lang="ru-RU" sz="12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Стрелка вправо 76"/>
          <p:cNvSpPr/>
          <p:nvPr/>
        </p:nvSpPr>
        <p:spPr>
          <a:xfrm>
            <a:off x="4818028" y="5490243"/>
            <a:ext cx="2126452" cy="445442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 100 %</a:t>
            </a:r>
          </a:p>
        </p:txBody>
      </p:sp>
      <p:sp>
        <p:nvSpPr>
          <p:cNvPr id="78" name="Стрелка вправо 77"/>
          <p:cNvSpPr/>
          <p:nvPr/>
        </p:nvSpPr>
        <p:spPr>
          <a:xfrm>
            <a:off x="4752638" y="3840339"/>
            <a:ext cx="2470005" cy="1398117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ЕНВД – 100 %</a:t>
            </a:r>
          </a:p>
          <a:p>
            <a:pPr algn="ctr"/>
            <a:r>
              <a:rPr lang="ru-RU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УСН – 15 </a:t>
            </a:r>
            <a:r>
              <a:rPr lang="ru-RU" sz="12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%</a:t>
            </a:r>
          </a:p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ЕСХН </a:t>
            </a:r>
            <a:r>
              <a:rPr lang="ru-RU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– 100 %</a:t>
            </a:r>
          </a:p>
          <a:p>
            <a:pPr algn="ctr"/>
            <a:r>
              <a:rPr lang="ru-RU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Патент – 100 %</a:t>
            </a:r>
          </a:p>
        </p:txBody>
      </p:sp>
      <p:sp>
        <p:nvSpPr>
          <p:cNvPr id="79" name="Стрелка вправо 78"/>
          <p:cNvSpPr/>
          <p:nvPr/>
        </p:nvSpPr>
        <p:spPr>
          <a:xfrm>
            <a:off x="4760673" y="1715096"/>
            <a:ext cx="2173938" cy="379949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 100 %</a:t>
            </a:r>
          </a:p>
        </p:txBody>
      </p:sp>
      <p:sp>
        <p:nvSpPr>
          <p:cNvPr id="67" name="Стрелка вправо 66"/>
          <p:cNvSpPr/>
          <p:nvPr/>
        </p:nvSpPr>
        <p:spPr>
          <a:xfrm>
            <a:off x="4789984" y="2387031"/>
            <a:ext cx="2165614" cy="373937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 100 %</a:t>
            </a:r>
          </a:p>
        </p:txBody>
      </p:sp>
      <p:sp>
        <p:nvSpPr>
          <p:cNvPr id="43" name="Стрелка вправо 42"/>
          <p:cNvSpPr/>
          <p:nvPr/>
        </p:nvSpPr>
        <p:spPr>
          <a:xfrm>
            <a:off x="4772377" y="2923304"/>
            <a:ext cx="2164210" cy="523630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Нефтепродукты 0,4975 % (+ 0,001 %)</a:t>
            </a:r>
          </a:p>
        </p:txBody>
      </p:sp>
      <p:pic>
        <p:nvPicPr>
          <p:cNvPr id="65" name="Picture 2" descr="Мешок денег безвозмездное искусство клип - Векторный материал текстуры кошелек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537" b="92805" l="14000" r="88000">
                        <a14:backgroundMark x1="13667" y1="15610" x2="13667" y2="15610"/>
                        <a14:backgroundMark x1="17000" y1="24512" x2="17000" y2="24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609" y="1954387"/>
            <a:ext cx="4217894" cy="3169470"/>
          </a:xfrm>
          <a:prstGeom prst="rect">
            <a:avLst/>
          </a:prstGeom>
          <a:noFill/>
          <a:effectLst/>
        </p:spPr>
      </p:pic>
      <p:sp>
        <p:nvSpPr>
          <p:cNvPr id="76" name="Rectangle 12"/>
          <p:cNvSpPr>
            <a:spLocks noChangeArrowheads="1"/>
          </p:cNvSpPr>
          <p:nvPr/>
        </p:nvSpPr>
        <p:spPr bwMode="auto">
          <a:xfrm>
            <a:off x="6944480" y="3539122"/>
            <a:ext cx="1368152" cy="3562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МЕСТНЫЙ БЮДЖЕТ </a:t>
            </a:r>
          </a:p>
        </p:txBody>
      </p:sp>
    </p:spTree>
    <p:extLst>
      <p:ext uri="{BB962C8B-B14F-4D97-AF65-F5344CB8AC3E}">
        <p14:creationId xmlns:p14="http://schemas.microsoft.com/office/powerpoint/2010/main" val="21167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E6D5B8AB-6FCE-4195-9629-21BA3185D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"/>
            <a:ext cx="3276600" cy="144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4" descr="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895600" cy="145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14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9" descr="Картинки по запросу лучшие фоны для презентаций финансы"/>
          <p:cNvSpPr>
            <a:spLocks noChangeAspect="1" noChangeArrowheads="1"/>
          </p:cNvSpPr>
          <p:nvPr/>
        </p:nvSpPr>
        <p:spPr bwMode="auto">
          <a:xfrm>
            <a:off x="4419600" y="3275415"/>
            <a:ext cx="304800" cy="3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91" name="AutoShape 11" descr="Картинки по запросу лучшие фоны для презентаций финансы"/>
          <p:cNvSpPr>
            <a:spLocks noChangeAspect="1" noChangeArrowheads="1"/>
          </p:cNvSpPr>
          <p:nvPr/>
        </p:nvSpPr>
        <p:spPr bwMode="auto">
          <a:xfrm>
            <a:off x="4419600" y="3275415"/>
            <a:ext cx="304800" cy="3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92" name="AutoShape 13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5415"/>
            <a:ext cx="304800" cy="3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93" name="AutoShape 16" descr="Картинки по запросу лучшие фоны для презентаций финансы"/>
          <p:cNvSpPr>
            <a:spLocks noChangeAspect="1" noChangeArrowheads="1"/>
          </p:cNvSpPr>
          <p:nvPr/>
        </p:nvSpPr>
        <p:spPr bwMode="auto">
          <a:xfrm>
            <a:off x="4419600" y="3275415"/>
            <a:ext cx="304800" cy="3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94" name="AutoShape 21" descr="Картинки по запросу семья"/>
          <p:cNvSpPr>
            <a:spLocks noChangeAspect="1" noChangeArrowheads="1"/>
          </p:cNvSpPr>
          <p:nvPr/>
        </p:nvSpPr>
        <p:spPr bwMode="auto">
          <a:xfrm>
            <a:off x="4419600" y="3275415"/>
            <a:ext cx="304800" cy="3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95" name="AutoShape 23" descr="Картинки по запросу семья"/>
          <p:cNvSpPr>
            <a:spLocks noChangeAspect="1" noChangeArrowheads="1"/>
          </p:cNvSpPr>
          <p:nvPr/>
        </p:nvSpPr>
        <p:spPr bwMode="auto">
          <a:xfrm>
            <a:off x="4419600" y="3275415"/>
            <a:ext cx="304800" cy="3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00051" y="2153176"/>
            <a:ext cx="8348663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ru-RU" altLang="ru-RU" sz="2000" b="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Администрация города Комсомольска-на-Амуре представляет Вашему вниманию информационный ресурс «Бюджет для граждан» созданный для обеспечения реализации принципа прозрачности (открытости) и обеспечения доступного информирования граждан о местном бюджете и бюджетном процессе города Комсомольск-на-Амуре.</a:t>
            </a:r>
          </a:p>
          <a:p>
            <a:pPr algn="just" eaLnBrk="1" hangingPunct="1">
              <a:defRPr/>
            </a:pPr>
            <a:r>
              <a:rPr lang="ru-RU" altLang="ru-RU" sz="2000" b="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         Информационный ресурс «Бюджет для граждан» - это упрощенная версия основного финансового документа города – Решения Комсомольской-на-Амуре городской Думы «О местном бюджете на </a:t>
            </a:r>
            <a:r>
              <a:rPr lang="ru-RU" altLang="ru-RU" sz="2000" b="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2021 </a:t>
            </a:r>
            <a:r>
              <a:rPr lang="ru-RU" altLang="ru-RU" sz="2000" b="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год и на плановый период </a:t>
            </a:r>
            <a:r>
              <a:rPr lang="ru-RU" altLang="ru-RU" sz="2000" b="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2022 </a:t>
            </a:r>
            <a:r>
              <a:rPr lang="ru-RU" altLang="ru-RU" sz="2000" b="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и </a:t>
            </a:r>
            <a:r>
              <a:rPr lang="ru-RU" altLang="ru-RU" sz="2000" b="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2023  </a:t>
            </a:r>
            <a:r>
              <a:rPr lang="ru-RU" altLang="ru-RU" sz="2000" b="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годов», в котором используется неформальный язык и доступный формат.</a:t>
            </a:r>
          </a:p>
          <a:p>
            <a:pPr algn="just" eaLnBrk="1" hangingPunct="1">
              <a:defRPr/>
            </a:pPr>
            <a:r>
              <a:rPr lang="ru-RU" altLang="ru-RU" sz="1600" b="0" i="1" dirty="0" smtClean="0"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003801" y="5958773"/>
            <a:ext cx="4105275" cy="67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Администрация</a:t>
            </a:r>
            <a:br>
              <a:rPr lang="ru-RU" sz="19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</a:br>
            <a:r>
              <a:rPr lang="ru-RU" sz="19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города Комсомольска-на-Амуре</a:t>
            </a:r>
          </a:p>
        </p:txBody>
      </p:sp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3130" y="1340768"/>
            <a:ext cx="9144000" cy="431311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39751" y="1406545"/>
            <a:ext cx="8353425" cy="4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5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Уважаемые жители города Комсомольска-на-Амуре!</a:t>
            </a:r>
            <a:r>
              <a:rPr lang="ru-RU" sz="25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81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590AE61D-42E4-4FC8-B5B2-D2BBBEC64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85" y="1062028"/>
            <a:ext cx="9181307" cy="579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6289455-3E9D-4539-95BB-1DCE8DCF9610}"/>
              </a:ext>
            </a:extLst>
          </p:cNvPr>
          <p:cNvSpPr/>
          <p:nvPr/>
        </p:nvSpPr>
        <p:spPr>
          <a:xfrm>
            <a:off x="-14685" y="-1"/>
            <a:ext cx="9181307" cy="1062029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FD43BAF-1FBA-4579-9FB8-2D9F1DA782D7}"/>
              </a:ext>
            </a:extLst>
          </p:cNvPr>
          <p:cNvSpPr/>
          <p:nvPr/>
        </p:nvSpPr>
        <p:spPr>
          <a:xfrm>
            <a:off x="242640" y="166803"/>
            <a:ext cx="8403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СТРУКТУРА НАЛОГОВЫХ ДОХОДОВ В РАЗРЕЗЕ ИСТОЧНИКОВ В ДИНАМИКЕ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C158FD28-F8AB-4C8A-B25B-7D0C2E7B5244}"/>
              </a:ext>
            </a:extLst>
          </p:cNvPr>
          <p:cNvCxnSpPr/>
          <p:nvPr/>
        </p:nvCxnSpPr>
        <p:spPr>
          <a:xfrm>
            <a:off x="107504" y="98836"/>
            <a:ext cx="0" cy="46807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5">
            <a:extLst>
              <a:ext uri="{FF2B5EF4-FFF2-40B4-BE49-F238E27FC236}">
                <a16:creationId xmlns="" xmlns:a16="http://schemas.microsoft.com/office/drawing/2014/main" id="{7E88E401-CB63-4751-ABDA-37830AC1A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620688"/>
            <a:ext cx="1522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509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None/>
              <a:defRPr/>
            </a:pPr>
            <a:r>
              <a:rPr lang="ru-RU" altLang="ru-RU" sz="1800" b="1" dirty="0">
                <a:solidFill>
                  <a:schemeClr val="bg1"/>
                </a:solidFill>
                <a:latin typeface="Arial" charset="0"/>
              </a:rPr>
              <a:t>млн рублей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41699"/>
              </p:ext>
            </p:extLst>
          </p:nvPr>
        </p:nvGraphicFramePr>
        <p:xfrm>
          <a:off x="32543" y="1151822"/>
          <a:ext cx="9086850" cy="5535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650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627C380A-CFC0-4FC7-A44B-AC36343DD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9860"/>
            <a:ext cx="9151938" cy="579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94BD055-6C55-4F65-8F0E-1B13F006D59B}"/>
              </a:ext>
            </a:extLst>
          </p:cNvPr>
          <p:cNvSpPr/>
          <p:nvPr/>
        </p:nvSpPr>
        <p:spPr>
          <a:xfrm>
            <a:off x="-5861" y="-7235"/>
            <a:ext cx="9157799" cy="1133828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DD5D303-19A6-457D-9117-0CBEDE21059E}"/>
              </a:ext>
            </a:extLst>
          </p:cNvPr>
          <p:cNvSpPr/>
          <p:nvPr/>
        </p:nvSpPr>
        <p:spPr>
          <a:xfrm>
            <a:off x="201292" y="3609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СТРУКТУРА НЕНАЛОГОВЫХ ДОХОДОВ В РАЗРЕЗЕ ИСТОЧНИКОВ В ДИНАМИКЕ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32E96F35-DB0A-49A6-85A4-9D3D55894577}"/>
              </a:ext>
            </a:extLst>
          </p:cNvPr>
          <p:cNvCxnSpPr/>
          <p:nvPr/>
        </p:nvCxnSpPr>
        <p:spPr>
          <a:xfrm>
            <a:off x="107504" y="98836"/>
            <a:ext cx="0" cy="59386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5">
            <a:extLst>
              <a:ext uri="{FF2B5EF4-FFF2-40B4-BE49-F238E27FC236}">
                <a16:creationId xmlns="" xmlns:a16="http://schemas.microsoft.com/office/drawing/2014/main" id="{5A81ABF2-713D-4828-A048-D1DE38F2C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92696"/>
            <a:ext cx="1522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509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None/>
              <a:defRPr/>
            </a:pPr>
            <a:r>
              <a:rPr lang="ru-RU" altLang="ru-RU" sz="1800" b="1" dirty="0">
                <a:solidFill>
                  <a:schemeClr val="bg1"/>
                </a:solidFill>
                <a:latin typeface="Arial" charset="0"/>
              </a:rPr>
              <a:t>млн рублей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933839"/>
              </p:ext>
            </p:extLst>
          </p:nvPr>
        </p:nvGraphicFramePr>
        <p:xfrm>
          <a:off x="237724" y="980728"/>
          <a:ext cx="8688833" cy="577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3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Картинки по запросу синий фон к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5" y="975036"/>
            <a:ext cx="9151938" cy="598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56" y="-11875"/>
            <a:ext cx="9151938" cy="1133829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179512" y="44624"/>
            <a:ext cx="0" cy="510415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323528" y="-7145"/>
            <a:ext cx="8064822" cy="73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ОБЪЁМ НАЛОГОВЫХ И НЕНАЛОГОВЫХ ДОХОДОВ МЕСТНОГО БЮДЖЕТА В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2021 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ГОДУ ПО СРАВНЕНИЮ С ОЦЕНКОЙ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2020 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ГОДА</a:t>
            </a:r>
          </a:p>
        </p:txBody>
      </p:sp>
      <p:sp>
        <p:nvSpPr>
          <p:cNvPr id="67" name="AutoShape 3"/>
          <p:cNvSpPr>
            <a:spLocks noChangeArrowheads="1"/>
          </p:cNvSpPr>
          <p:nvPr/>
        </p:nvSpPr>
        <p:spPr bwMode="auto">
          <a:xfrm>
            <a:off x="1738182" y="4133201"/>
            <a:ext cx="1622123" cy="1653298"/>
          </a:xfrm>
          <a:prstGeom prst="can">
            <a:avLst>
              <a:gd name="adj" fmla="val 6882"/>
            </a:avLst>
          </a:prstGeom>
          <a:gradFill rotWithShape="1">
            <a:gsLst>
              <a:gs pos="0">
                <a:srgbClr val="B089FF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8" name="AutoShape 4"/>
          <p:cNvSpPr>
            <a:spLocks noChangeArrowheads="1"/>
          </p:cNvSpPr>
          <p:nvPr/>
        </p:nvSpPr>
        <p:spPr bwMode="auto">
          <a:xfrm>
            <a:off x="1738363" y="2082067"/>
            <a:ext cx="1619744" cy="2619383"/>
          </a:xfrm>
          <a:prstGeom prst="can">
            <a:avLst>
              <a:gd name="adj" fmla="val 6921"/>
            </a:avLst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altLang="ru-RU" sz="14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70" name="AutoShape 3"/>
          <p:cNvSpPr>
            <a:spLocks noChangeArrowheads="1"/>
          </p:cNvSpPr>
          <p:nvPr/>
        </p:nvSpPr>
        <p:spPr bwMode="auto">
          <a:xfrm>
            <a:off x="6181317" y="4291026"/>
            <a:ext cx="1549417" cy="1474359"/>
          </a:xfrm>
          <a:prstGeom prst="can">
            <a:avLst>
              <a:gd name="adj" fmla="val 6882"/>
            </a:avLst>
          </a:prstGeom>
          <a:gradFill rotWithShape="1">
            <a:gsLst>
              <a:gs pos="0">
                <a:srgbClr val="B089FF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" name="AutoShape 4"/>
          <p:cNvSpPr>
            <a:spLocks noChangeArrowheads="1"/>
          </p:cNvSpPr>
          <p:nvPr/>
        </p:nvSpPr>
        <p:spPr bwMode="auto">
          <a:xfrm>
            <a:off x="6181318" y="2264919"/>
            <a:ext cx="1549417" cy="2544543"/>
          </a:xfrm>
          <a:prstGeom prst="can">
            <a:avLst>
              <a:gd name="adj" fmla="val 6921"/>
            </a:avLst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alt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" name="Rectangle 13"/>
          <p:cNvSpPr>
            <a:spLocks noChangeArrowheads="1"/>
          </p:cNvSpPr>
          <p:nvPr/>
        </p:nvSpPr>
        <p:spPr bwMode="auto">
          <a:xfrm>
            <a:off x="1820913" y="5775646"/>
            <a:ext cx="15808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 smtClean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2020	ГОД</a:t>
            </a:r>
            <a:endParaRPr lang="ru-RU" altLang="ru-RU" sz="2400" b="1" dirty="0">
              <a:solidFill>
                <a:prstClr val="white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83" name="Rectangle 13"/>
          <p:cNvSpPr>
            <a:spLocks noChangeArrowheads="1"/>
          </p:cNvSpPr>
          <p:nvPr/>
        </p:nvSpPr>
        <p:spPr bwMode="auto">
          <a:xfrm>
            <a:off x="6300383" y="5775647"/>
            <a:ext cx="15808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 smtClean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2021 ГОД</a:t>
            </a:r>
            <a:endParaRPr lang="ru-RU" altLang="ru-RU" sz="2400" b="1" dirty="0">
              <a:solidFill>
                <a:prstClr val="white"/>
              </a:solidFill>
              <a:latin typeface="Arial" charset="0"/>
              <a:cs typeface="Times New Roman" pitchFamily="18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1187624" y="5768233"/>
            <a:ext cx="7344816" cy="0"/>
          </a:xfrm>
          <a:prstGeom prst="line">
            <a:avLst/>
          </a:prstGeom>
          <a:ln w="254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16"/>
          <p:cNvSpPr>
            <a:spLocks noChangeArrowheads="1"/>
          </p:cNvSpPr>
          <p:nvPr/>
        </p:nvSpPr>
        <p:spPr bwMode="auto">
          <a:xfrm>
            <a:off x="1760416" y="2876570"/>
            <a:ext cx="16583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НАЛОГОВЫЕ 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86" name="Rectangle 16"/>
          <p:cNvSpPr>
            <a:spLocks noChangeArrowheads="1"/>
          </p:cNvSpPr>
          <p:nvPr/>
        </p:nvSpPr>
        <p:spPr bwMode="auto">
          <a:xfrm>
            <a:off x="1766911" y="4701450"/>
            <a:ext cx="16583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НЕНАЛОГОВЫЕ </a:t>
            </a:r>
          </a:p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87" name="Rectangle 16"/>
          <p:cNvSpPr>
            <a:spLocks noChangeArrowheads="1"/>
          </p:cNvSpPr>
          <p:nvPr/>
        </p:nvSpPr>
        <p:spPr bwMode="auto">
          <a:xfrm>
            <a:off x="6095374" y="2840716"/>
            <a:ext cx="16583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НАЛОГОВЫЕ 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88" name="Rectangle 16"/>
          <p:cNvSpPr>
            <a:spLocks noChangeArrowheads="1"/>
          </p:cNvSpPr>
          <p:nvPr/>
        </p:nvSpPr>
        <p:spPr bwMode="auto">
          <a:xfrm>
            <a:off x="6126830" y="4894461"/>
            <a:ext cx="16583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НЕНАЛОГОВЫЕ </a:t>
            </a:r>
          </a:p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89" name="Rectangle 16"/>
          <p:cNvSpPr>
            <a:spLocks noChangeArrowheads="1"/>
          </p:cNvSpPr>
          <p:nvPr/>
        </p:nvSpPr>
        <p:spPr bwMode="auto">
          <a:xfrm>
            <a:off x="1689481" y="3555711"/>
            <a:ext cx="16583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1940,83</a:t>
            </a:r>
            <a:endParaRPr lang="ru-RU" altLang="ru-RU" sz="16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90" name="Rectangle 25"/>
          <p:cNvSpPr>
            <a:spLocks noChangeArrowheads="1"/>
          </p:cNvSpPr>
          <p:nvPr/>
        </p:nvSpPr>
        <p:spPr bwMode="auto">
          <a:xfrm>
            <a:off x="323528" y="692696"/>
            <a:ext cx="1522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509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None/>
              <a:defRPr/>
            </a:pPr>
            <a:r>
              <a:rPr lang="ru-RU" altLang="ru-RU" sz="1800" b="1" dirty="0">
                <a:solidFill>
                  <a:schemeClr val="bg1"/>
                </a:solidFill>
                <a:latin typeface="Arial" charset="0"/>
              </a:rPr>
              <a:t>млн</a:t>
            </a:r>
            <a:r>
              <a:rPr lang="ru-RU" altLang="ru-RU" sz="1800" b="1" dirty="0">
                <a:solidFill>
                  <a:srgbClr val="4BACC6">
                    <a:lumMod val="60000"/>
                    <a:lumOff val="40000"/>
                  </a:srgbClr>
                </a:solidFill>
                <a:latin typeface="Arial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Arial" charset="0"/>
              </a:rPr>
              <a:t>рублей</a:t>
            </a:r>
          </a:p>
        </p:txBody>
      </p:sp>
      <p:sp>
        <p:nvSpPr>
          <p:cNvPr id="91" name="Rectangle 16"/>
          <p:cNvSpPr>
            <a:spLocks noChangeArrowheads="1"/>
          </p:cNvSpPr>
          <p:nvPr/>
        </p:nvSpPr>
        <p:spPr bwMode="auto">
          <a:xfrm>
            <a:off x="6176831" y="3536027"/>
            <a:ext cx="16583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1 878,65</a:t>
            </a:r>
            <a:endParaRPr lang="ru-RU" altLang="ru-RU" sz="16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92" name="Rectangle 16"/>
          <p:cNvSpPr>
            <a:spLocks noChangeArrowheads="1"/>
          </p:cNvSpPr>
          <p:nvPr/>
        </p:nvSpPr>
        <p:spPr bwMode="auto">
          <a:xfrm>
            <a:off x="1813295" y="5306184"/>
            <a:ext cx="16583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604,15</a:t>
            </a:r>
            <a:endParaRPr lang="ru-RU" altLang="ru-RU" sz="16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93" name="Rectangle 16"/>
          <p:cNvSpPr>
            <a:spLocks noChangeArrowheads="1"/>
          </p:cNvSpPr>
          <p:nvPr/>
        </p:nvSpPr>
        <p:spPr bwMode="auto">
          <a:xfrm>
            <a:off x="6164017" y="5356002"/>
            <a:ext cx="16583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601,42</a:t>
            </a:r>
            <a:endParaRPr lang="ru-RU" altLang="ru-RU" sz="16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94" name="Rectangle 16"/>
          <p:cNvSpPr>
            <a:spLocks noChangeArrowheads="1"/>
          </p:cNvSpPr>
          <p:nvPr/>
        </p:nvSpPr>
        <p:spPr bwMode="auto">
          <a:xfrm>
            <a:off x="1760416" y="1628800"/>
            <a:ext cx="16583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2 544,98</a:t>
            </a:r>
            <a:endParaRPr lang="ru-RU" altLang="ru-RU" sz="2400" b="1" dirty="0">
              <a:solidFill>
                <a:prstClr val="white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95" name="Rectangle 16"/>
          <p:cNvSpPr>
            <a:spLocks noChangeArrowheads="1"/>
          </p:cNvSpPr>
          <p:nvPr/>
        </p:nvSpPr>
        <p:spPr bwMode="auto">
          <a:xfrm>
            <a:off x="6216037" y="1721787"/>
            <a:ext cx="16583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2 480,07</a:t>
            </a:r>
            <a:endParaRPr lang="ru-RU" altLang="ru-RU" sz="2400" b="1" dirty="0">
              <a:solidFill>
                <a:prstClr val="white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97" name="AutoShape 21"/>
          <p:cNvSpPr>
            <a:spLocks noChangeArrowheads="1"/>
          </p:cNvSpPr>
          <p:nvPr/>
        </p:nvSpPr>
        <p:spPr bwMode="auto">
          <a:xfrm rot="743737">
            <a:off x="3444685" y="1825566"/>
            <a:ext cx="2726305" cy="715772"/>
          </a:xfrm>
          <a:prstGeom prst="rightArrow">
            <a:avLst>
              <a:gd name="adj1" fmla="val 50000"/>
              <a:gd name="adj2" fmla="val 99227"/>
            </a:avLst>
          </a:prstGeom>
          <a:gradFill rotWithShape="1">
            <a:gsLst>
              <a:gs pos="0">
                <a:srgbClr val="FF3300">
                  <a:alpha val="53998"/>
                </a:srgbClr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prstClr val="white"/>
                </a:solidFill>
                <a:latin typeface="Calibri"/>
              </a:rPr>
              <a:t>Снижение </a:t>
            </a:r>
            <a:r>
              <a:rPr lang="ru-RU" altLang="ru-RU" sz="1400" b="1" dirty="0" smtClean="0">
                <a:solidFill>
                  <a:prstClr val="white"/>
                </a:solidFill>
                <a:latin typeface="Calibri"/>
              </a:rPr>
              <a:t>64,91 </a:t>
            </a:r>
            <a:r>
              <a:rPr lang="ru-RU" altLang="ru-RU" sz="1400" b="1" dirty="0">
                <a:solidFill>
                  <a:prstClr val="white"/>
                </a:solidFill>
                <a:latin typeface="Calibri"/>
              </a:rPr>
              <a:t>млн рублей</a:t>
            </a:r>
          </a:p>
        </p:txBody>
      </p:sp>
      <p:sp>
        <p:nvSpPr>
          <p:cNvPr id="99" name="Равнобедренный треугольник 98"/>
          <p:cNvSpPr/>
          <p:nvPr/>
        </p:nvSpPr>
        <p:spPr>
          <a:xfrm rot="10800000">
            <a:off x="3644685" y="3863061"/>
            <a:ext cx="288925" cy="161925"/>
          </a:xfrm>
          <a:prstGeom prst="triangle">
            <a:avLst/>
          </a:prstGeom>
          <a:gradFill rotWithShape="1">
            <a:gsLst>
              <a:gs pos="0">
                <a:srgbClr val="FF3300">
                  <a:alpha val="53998"/>
                </a:srgbClr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ru-RU" sz="14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0" name="Равнобедренный треугольник 99"/>
          <p:cNvSpPr/>
          <p:nvPr/>
        </p:nvSpPr>
        <p:spPr>
          <a:xfrm rot="10800000">
            <a:off x="3612132" y="4983171"/>
            <a:ext cx="288925" cy="161925"/>
          </a:xfrm>
          <a:prstGeom prst="triangle">
            <a:avLst/>
          </a:prstGeom>
          <a:gradFill rotWithShape="1">
            <a:gsLst>
              <a:gs pos="0">
                <a:srgbClr val="FF3300">
                  <a:alpha val="53998"/>
                </a:srgbClr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ru-RU" sz="14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1" name="Rectangle 16"/>
          <p:cNvSpPr>
            <a:spLocks noChangeArrowheads="1"/>
          </p:cNvSpPr>
          <p:nvPr/>
        </p:nvSpPr>
        <p:spPr bwMode="auto">
          <a:xfrm>
            <a:off x="3901056" y="3749105"/>
            <a:ext cx="20213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62,18 </a:t>
            </a:r>
            <a:r>
              <a:rPr lang="ru-RU" altLang="ru-RU" sz="14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млн рублей  или </a:t>
            </a:r>
            <a:r>
              <a:rPr lang="ru-RU" altLang="ru-RU" sz="14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3,2 </a:t>
            </a:r>
            <a:r>
              <a:rPr lang="ru-RU" altLang="ru-RU" sz="14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%</a:t>
            </a:r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3920538" y="4913769"/>
            <a:ext cx="19683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2,73 </a:t>
            </a:r>
            <a:r>
              <a:rPr lang="ru-RU" altLang="ru-RU" sz="14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млн рублей  или </a:t>
            </a:r>
            <a:r>
              <a:rPr lang="ru-RU" altLang="ru-RU" sz="14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0,5 </a:t>
            </a:r>
            <a:r>
              <a:rPr lang="ru-RU" altLang="ru-RU" sz="14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48360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3" descr="Картинки по запросу синий фон к презент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868908"/>
            <a:ext cx="9151938" cy="598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-7938" y="9213"/>
            <a:ext cx="9151938" cy="1001846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1009650" y="-70473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1009650" y="-70473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1009650" y="-70473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1009650" y="-70473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54279" name="Rectangle 8"/>
          <p:cNvSpPr>
            <a:spLocks noChangeArrowheads="1"/>
          </p:cNvSpPr>
          <p:nvPr/>
        </p:nvSpPr>
        <p:spPr bwMode="auto">
          <a:xfrm>
            <a:off x="1009650" y="-70473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54280" name="Rectangle 9"/>
          <p:cNvSpPr>
            <a:spLocks noChangeArrowheads="1"/>
          </p:cNvSpPr>
          <p:nvPr/>
        </p:nvSpPr>
        <p:spPr bwMode="auto">
          <a:xfrm>
            <a:off x="1009650" y="-70473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54281" name="Rectangle 10"/>
          <p:cNvSpPr>
            <a:spLocks noChangeArrowheads="1"/>
          </p:cNvSpPr>
          <p:nvPr/>
        </p:nvSpPr>
        <p:spPr bwMode="auto">
          <a:xfrm>
            <a:off x="1009650" y="-70473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54282" name="Rectangle 11"/>
          <p:cNvSpPr>
            <a:spLocks noChangeArrowheads="1"/>
          </p:cNvSpPr>
          <p:nvPr/>
        </p:nvSpPr>
        <p:spPr bwMode="auto">
          <a:xfrm>
            <a:off x="1009650" y="-70473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54283" name="Rectangle 12"/>
          <p:cNvSpPr>
            <a:spLocks noChangeArrowheads="1"/>
          </p:cNvSpPr>
          <p:nvPr/>
        </p:nvSpPr>
        <p:spPr bwMode="auto">
          <a:xfrm>
            <a:off x="1009650" y="-70473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54284" name="Rectangle 13"/>
          <p:cNvSpPr>
            <a:spLocks noChangeArrowheads="1"/>
          </p:cNvSpPr>
          <p:nvPr/>
        </p:nvSpPr>
        <p:spPr bwMode="auto">
          <a:xfrm>
            <a:off x="1009650" y="-70473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54285" name="Rectangle 14"/>
          <p:cNvSpPr>
            <a:spLocks noChangeArrowheads="1"/>
          </p:cNvSpPr>
          <p:nvPr/>
        </p:nvSpPr>
        <p:spPr bwMode="auto">
          <a:xfrm>
            <a:off x="1009650" y="-70473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54286" name="Rectangle 15"/>
          <p:cNvSpPr>
            <a:spLocks noChangeArrowheads="1"/>
          </p:cNvSpPr>
          <p:nvPr/>
        </p:nvSpPr>
        <p:spPr bwMode="auto">
          <a:xfrm>
            <a:off x="1009650" y="-70473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graphicFrame>
        <p:nvGraphicFramePr>
          <p:cNvPr id="129119" name="Group 9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55394175"/>
              </p:ext>
            </p:extLst>
          </p:nvPr>
        </p:nvGraphicFramePr>
        <p:xfrm>
          <a:off x="533400" y="1484784"/>
          <a:ext cx="8077200" cy="4560072"/>
        </p:xfrm>
        <a:graphic>
          <a:graphicData uri="http://schemas.openxmlformats.org/drawingml/2006/table">
            <a:tbl>
              <a:tblPr/>
              <a:tblGrid>
                <a:gridCol w="838200"/>
                <a:gridCol w="3321050"/>
                <a:gridCol w="1304925"/>
                <a:gridCol w="1306513"/>
                <a:gridCol w="1306512"/>
              </a:tblGrid>
              <a:tr h="5332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840" marB="4584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Главные распорядители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бюджетных средств города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0" marB="4584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indent="190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190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T="45840" marB="4584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Times New Roman" pitchFamily="18" charset="0"/>
                        </a:rPr>
                        <a:t>2022 год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T="45840" marB="4584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Times New Roman" pitchFamily="18" charset="0"/>
                        </a:rPr>
                        <a:t>2023 год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T="45840" marB="4584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</a:tr>
              <a:tr h="5968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840" marB="4584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Комсомольская-на-Амуре городская Дума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0" marB="4584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17,84</a:t>
                      </a:r>
                    </a:p>
                  </a:txBody>
                  <a:tcPr marT="45840" marB="4584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19,58</a:t>
                      </a:r>
                    </a:p>
                  </a:txBody>
                  <a:tcPr marT="45840" marB="4584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19,39</a:t>
                      </a:r>
                    </a:p>
                  </a:txBody>
                  <a:tcPr marT="45840" marB="4584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6860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840" marB="4584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Администрация города Комсомольска-на-Амуре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0" marB="4584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348,39</a:t>
                      </a:r>
                    </a:p>
                  </a:txBody>
                  <a:tcPr marT="45840" marB="4584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377,33</a:t>
                      </a:r>
                    </a:p>
                  </a:txBody>
                  <a:tcPr marT="45840" marB="4584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368,57</a:t>
                      </a:r>
                    </a:p>
                  </a:txBody>
                  <a:tcPr marT="45840" marB="4584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6096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840" marB="4584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Финансовое управление администрации города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0" marB="4584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164,71</a:t>
                      </a:r>
                    </a:p>
                  </a:txBody>
                  <a:tcPr marT="45840" marB="4584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290,95</a:t>
                      </a:r>
                    </a:p>
                  </a:txBody>
                  <a:tcPr marT="45840" marB="4584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419,23</a:t>
                      </a:r>
                    </a:p>
                  </a:txBody>
                  <a:tcPr marT="45840" marB="4584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6096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840" marB="4584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Комитет по управлению имуществом администрации города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0" marB="4584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106,45</a:t>
                      </a:r>
                    </a:p>
                  </a:txBody>
                  <a:tcPr marT="45840" marB="4584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77,69</a:t>
                      </a:r>
                    </a:p>
                  </a:txBody>
                  <a:tcPr marT="45840" marB="4584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77,16</a:t>
                      </a:r>
                    </a:p>
                  </a:txBody>
                  <a:tcPr marT="45840" marB="4584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7623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840" marB="4584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Управление дорожной деятельности и внешнего благоустройства администрации города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45840" marB="4584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800,27</a:t>
                      </a:r>
                    </a:p>
                  </a:txBody>
                  <a:tcPr marT="45840" marB="4584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201,40</a:t>
                      </a:r>
                    </a:p>
                  </a:txBody>
                  <a:tcPr marT="45840" marB="4584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151,59</a:t>
                      </a:r>
                    </a:p>
                  </a:txBody>
                  <a:tcPr marT="45840" marB="4584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7623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840" marB="4584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Управление архитектуры и градостроительства администрации города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45840" marB="4584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452,90</a:t>
                      </a:r>
                    </a:p>
                  </a:txBody>
                  <a:tcPr marT="45840" marB="4584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244,59</a:t>
                      </a:r>
                    </a:p>
                  </a:txBody>
                  <a:tcPr marT="45840" marB="4584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112,18</a:t>
                      </a:r>
                    </a:p>
                  </a:txBody>
                  <a:tcPr marT="45840" marB="4584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34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373237"/>
              </p:ext>
            </p:extLst>
          </p:nvPr>
        </p:nvGraphicFramePr>
        <p:xfrm>
          <a:off x="531814" y="1988840"/>
          <a:ext cx="841375" cy="63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Точечный рисунок" r:id="rId4" imgW="1695687" imgH="1286055" progId="Paint.Picture">
                  <p:embed/>
                </p:oleObj>
              </mc:Choice>
              <mc:Fallback>
                <p:oleObj name="Точечный рисунок" r:id="rId4" imgW="1695687" imgH="128605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4" y="1988840"/>
                        <a:ext cx="841375" cy="639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344" name="Picture 73" descr="Картинки по запросу долгосрочный план комсомольс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39784"/>
            <a:ext cx="839788" cy="64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45" name="Picture 74" descr="4073622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84363"/>
            <a:ext cx="838200" cy="6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46" name="Picture 75" descr="Картинки по запросу имуществ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93928"/>
            <a:ext cx="838200" cy="60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48" name="Picture 77" descr="Картинки по запросу дорог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23" y="4516030"/>
            <a:ext cx="838200" cy="76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49" name="Picture 78" descr="Похожее изображени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78384"/>
            <a:ext cx="838200" cy="76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50" name="Rectangle 265"/>
          <p:cNvSpPr>
            <a:spLocks noChangeArrowheads="1"/>
          </p:cNvSpPr>
          <p:nvPr/>
        </p:nvSpPr>
        <p:spPr bwMode="auto">
          <a:xfrm>
            <a:off x="176064" y="641727"/>
            <a:ext cx="1659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млн. рублей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38" y="41751"/>
            <a:ext cx="7859712" cy="650945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sz="2000" b="1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Times New Roman"/>
              </a:rPr>
              <a:t>ВЕДОМСТВЕННАЯ СТРУКТУРА РАСХОДОВ МЕСТНОГО БЮДЖЕТА 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000" b="1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Times New Roman"/>
              </a:rPr>
              <a:t>НА 2021 – 2023 ГОДЫ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07504" y="44624"/>
            <a:ext cx="0" cy="597103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901899"/>
      </p:ext>
    </p:extLst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3" descr="Картинки по запросу синий фон к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868908"/>
            <a:ext cx="9151938" cy="598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-7938" y="-27019"/>
            <a:ext cx="9151938" cy="1038078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Rectangle 265"/>
          <p:cNvSpPr>
            <a:spLocks noChangeArrowheads="1"/>
          </p:cNvSpPr>
          <p:nvPr/>
        </p:nvSpPr>
        <p:spPr bwMode="auto">
          <a:xfrm>
            <a:off x="176064" y="641727"/>
            <a:ext cx="1659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млн. рублей </a:t>
            </a:r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134938" y="41751"/>
            <a:ext cx="7859712" cy="650945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sz="2000" b="1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Times New Roman"/>
              </a:rPr>
              <a:t>ВЕДОМСТВЕННАЯ СТРУКТУРА РАСХОДОВ МЕСТНОГО БЮДЖЕТА 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000" b="1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Times New Roman"/>
              </a:rPr>
              <a:t>НА 2021 – 2023 ГОДЫ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1009650" y="-70473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1009650" y="-70473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1009650" y="-70473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55302" name="Rectangle 7"/>
          <p:cNvSpPr>
            <a:spLocks noChangeArrowheads="1"/>
          </p:cNvSpPr>
          <p:nvPr/>
        </p:nvSpPr>
        <p:spPr bwMode="auto">
          <a:xfrm>
            <a:off x="1009650" y="-70473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1009650" y="-70473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55304" name="Rectangle 9"/>
          <p:cNvSpPr>
            <a:spLocks noChangeArrowheads="1"/>
          </p:cNvSpPr>
          <p:nvPr/>
        </p:nvSpPr>
        <p:spPr bwMode="auto">
          <a:xfrm>
            <a:off x="1009650" y="-70473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55305" name="Rectangle 10"/>
          <p:cNvSpPr>
            <a:spLocks noChangeArrowheads="1"/>
          </p:cNvSpPr>
          <p:nvPr/>
        </p:nvSpPr>
        <p:spPr bwMode="auto">
          <a:xfrm>
            <a:off x="1009650" y="-70473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55306" name="Rectangle 11"/>
          <p:cNvSpPr>
            <a:spLocks noChangeArrowheads="1"/>
          </p:cNvSpPr>
          <p:nvPr/>
        </p:nvSpPr>
        <p:spPr bwMode="auto">
          <a:xfrm>
            <a:off x="1009650" y="-70473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55307" name="Rectangle 12"/>
          <p:cNvSpPr>
            <a:spLocks noChangeArrowheads="1"/>
          </p:cNvSpPr>
          <p:nvPr/>
        </p:nvSpPr>
        <p:spPr bwMode="auto">
          <a:xfrm>
            <a:off x="1009650" y="-70473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55308" name="Rectangle 13"/>
          <p:cNvSpPr>
            <a:spLocks noChangeArrowheads="1"/>
          </p:cNvSpPr>
          <p:nvPr/>
        </p:nvSpPr>
        <p:spPr bwMode="auto">
          <a:xfrm>
            <a:off x="1009650" y="-70473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55309" name="Rectangle 14"/>
          <p:cNvSpPr>
            <a:spLocks noChangeArrowheads="1"/>
          </p:cNvSpPr>
          <p:nvPr/>
        </p:nvSpPr>
        <p:spPr bwMode="auto">
          <a:xfrm>
            <a:off x="1009650" y="-70473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55310" name="Rectangle 15"/>
          <p:cNvSpPr>
            <a:spLocks noChangeArrowheads="1"/>
          </p:cNvSpPr>
          <p:nvPr/>
        </p:nvSpPr>
        <p:spPr bwMode="auto">
          <a:xfrm>
            <a:off x="1009650" y="-70473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graphicFrame>
        <p:nvGraphicFramePr>
          <p:cNvPr id="130133" name="Group 8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25467521"/>
              </p:ext>
            </p:extLst>
          </p:nvPr>
        </p:nvGraphicFramePr>
        <p:xfrm>
          <a:off x="533400" y="1430807"/>
          <a:ext cx="8077200" cy="4185784"/>
        </p:xfrm>
        <a:graphic>
          <a:graphicData uri="http://schemas.openxmlformats.org/drawingml/2006/table">
            <a:tbl>
              <a:tblPr/>
              <a:tblGrid>
                <a:gridCol w="838200"/>
                <a:gridCol w="3321050"/>
                <a:gridCol w="1304925"/>
                <a:gridCol w="1306513"/>
                <a:gridCol w="1306512"/>
              </a:tblGrid>
              <a:tr h="5194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14" marB="4581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Главные распорядители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бюджетных средств города</a:t>
                      </a:r>
                      <a:endParaRPr kumimoji="0" lang="ru-RU" alt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14" marB="4581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indent="190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190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T="45814" marB="458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Times New Roman" pitchFamily="18" charset="0"/>
                        </a:rPr>
                        <a:t>2022год</a:t>
                      </a: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T="45814" marB="458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Times New Roman" pitchFamily="18" charset="0"/>
                        </a:rPr>
                        <a:t>2023 год</a:t>
                      </a: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T="45814" marB="458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</a:tr>
              <a:tr h="7333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14" marB="4581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Управление по делам гражданской обороны и чрезвычайным ситуациям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администрации города</a:t>
                      </a:r>
                    </a:p>
                  </a:txBody>
                  <a:tcPr marT="45814" marB="4581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43,72</a:t>
                      </a:r>
                    </a:p>
                  </a:txBody>
                  <a:tcPr marT="45814" marB="4581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49,48</a:t>
                      </a:r>
                    </a:p>
                  </a:txBody>
                  <a:tcPr marT="45814" marB="4581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48,97</a:t>
                      </a:r>
                    </a:p>
                  </a:txBody>
                  <a:tcPr marT="45814" marB="4581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7329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14" marB="4581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Отдел культуры администрации города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45814" marB="4581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407,78</a:t>
                      </a:r>
                    </a:p>
                  </a:txBody>
                  <a:tcPr marT="45814" marB="4581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472,74</a:t>
                      </a:r>
                    </a:p>
                  </a:txBody>
                  <a:tcPr marT="45814" marB="4581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462,12</a:t>
                      </a:r>
                    </a:p>
                  </a:txBody>
                  <a:tcPr marT="45814" marB="4581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7333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14" marB="4581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Управление образования администрации города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45814" marB="4581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4 173,67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14" marB="4581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4 149,62</a:t>
                      </a:r>
                    </a:p>
                  </a:txBody>
                  <a:tcPr marT="45814" marB="4581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3 969,97</a:t>
                      </a:r>
                    </a:p>
                  </a:txBody>
                  <a:tcPr marT="45814" marB="4581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7333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14" marB="4581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Управление по физической культуре, спорту и молодежной политике администрации города </a:t>
                      </a:r>
                    </a:p>
                  </a:txBody>
                  <a:tcPr marT="45814" marB="4581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301,38</a:t>
                      </a:r>
                    </a:p>
                  </a:txBody>
                  <a:tcPr marT="45814" marB="4581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306,71</a:t>
                      </a:r>
                    </a:p>
                  </a:txBody>
                  <a:tcPr marT="45814" marB="4581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300,73</a:t>
                      </a:r>
                    </a:p>
                  </a:txBody>
                  <a:tcPr marT="45814" marB="4581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7333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14" marB="4581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Управление жилищно-коммунального хозяйства, топлива и энергетики администрации города </a:t>
                      </a:r>
                    </a:p>
                  </a:txBody>
                  <a:tcPr marT="45814" marB="4581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265,06</a:t>
                      </a:r>
                    </a:p>
                  </a:txBody>
                  <a:tcPr marT="45814" marB="4581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909,47</a:t>
                      </a:r>
                    </a:p>
                  </a:txBody>
                  <a:tcPr marT="45814" marB="4581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194,17</a:t>
                      </a:r>
                    </a:p>
                  </a:txBody>
                  <a:tcPr marT="45814" marB="4581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5354" name="Picture 65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63976"/>
            <a:ext cx="838200" cy="76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55" name="Picture 66" descr="1341237632_elitarnaya-i-massovaya-kultu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26330"/>
            <a:ext cx="838200" cy="68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56" name="Picture 67" descr="untit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12289"/>
            <a:ext cx="838200" cy="76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57" name="Picture 68" descr="Картинки по запросу виды спорт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74643"/>
            <a:ext cx="838200" cy="76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58" name="Picture 69" descr="Картинки по запросу жкх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60602"/>
            <a:ext cx="838200" cy="72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65"/>
          <p:cNvSpPr>
            <a:spLocks noChangeArrowheads="1"/>
          </p:cNvSpPr>
          <p:nvPr/>
        </p:nvSpPr>
        <p:spPr bwMode="auto">
          <a:xfrm>
            <a:off x="6372200" y="1052736"/>
            <a:ext cx="24517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Продолжение таблицы</a:t>
            </a:r>
            <a:endParaRPr lang="ru-RU" altLang="ru-RU" sz="1600" b="1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259967"/>
      </p:ext>
    </p:extLst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3" descr="Картинки по запросу синий фон к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868908"/>
            <a:ext cx="9188450" cy="598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7938" y="9213"/>
            <a:ext cx="9151938" cy="948417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31246" name="Group 17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74906476"/>
              </p:ext>
            </p:extLst>
          </p:nvPr>
        </p:nvGraphicFramePr>
        <p:xfrm>
          <a:off x="250826" y="1234298"/>
          <a:ext cx="8588375" cy="5187954"/>
        </p:xfrm>
        <a:graphic>
          <a:graphicData uri="http://schemas.openxmlformats.org/drawingml/2006/table">
            <a:tbl>
              <a:tblPr/>
              <a:tblGrid>
                <a:gridCol w="3835400"/>
                <a:gridCol w="936625"/>
                <a:gridCol w="935038"/>
                <a:gridCol w="936625"/>
                <a:gridCol w="936625"/>
                <a:gridCol w="1008062"/>
              </a:tblGrid>
              <a:tr h="5194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Наименование 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2019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оценка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прогноз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</a:tr>
              <a:tr h="3911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625,28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621,33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590,40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600,03</a:t>
                      </a:r>
                      <a:endParaRPr lang="ru-RU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589,70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5203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413,24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111,57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62,18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67,54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67,03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609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987,60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1 614,04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670,41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169,86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98,01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911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516,15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787,48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387,40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945,96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230,35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055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4 378,73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4 332,76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4 301,52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4 355,18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4 174,13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911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КУЛЬТУРА И КИНЕМАТОГРАФИЯ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333,90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345,85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299,85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347,78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338,87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055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271,76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301,87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151,77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32,13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31,84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911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101,44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325,32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498,78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344,61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228,84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911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2,85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2,52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3,48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5194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108,08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130,60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116,36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154,20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196,36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05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УСЛОВНО УТВЕРЖДЕННЫЕ РАССХОДЫ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82,25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168,95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055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7 739,03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8 573,34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7 082,15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7 099,54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6 124,08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6430" name="Rectangle 322"/>
          <p:cNvSpPr>
            <a:spLocks noChangeArrowheads="1"/>
          </p:cNvSpPr>
          <p:nvPr/>
        </p:nvSpPr>
        <p:spPr bwMode="auto">
          <a:xfrm>
            <a:off x="167680" y="491384"/>
            <a:ext cx="1524000" cy="40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млн </a:t>
            </a:r>
            <a:r>
              <a:rPr lang="ru-RU" altLang="ru-RU" sz="1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рублей</a:t>
            </a:r>
            <a:r>
              <a:rPr lang="ru-RU" altLang="ru-RU" sz="20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2388" y="80606"/>
            <a:ext cx="8626075" cy="468074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2000" b="1" kern="1200" dirty="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Times New Roman"/>
              </a:rPr>
              <a:t>СТРУКТУРА РАСХОДОВ МЕСТНОГО БЮДЖЕТА ПО РАЗДЕЛАМ </a:t>
            </a:r>
            <a:endParaRPr lang="ru-RU" sz="1800" dirty="0">
              <a:latin typeface="Calibri" panose="020F050202020403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7504" y="101920"/>
            <a:ext cx="0" cy="44676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778726"/>
      </p:ext>
    </p:extLst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7938" y="-27086"/>
            <a:ext cx="9151938" cy="1079897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pic>
        <p:nvPicPr>
          <p:cNvPr id="16387" name="Picture 33" descr="Картинки по запросу синий фон к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040538"/>
            <a:ext cx="9188450" cy="591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755650" y="-27384"/>
            <a:ext cx="8136830" cy="700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3860" tIns="41930" rIns="83860" bIns="4193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ОБЪЕМ БЮДЖЕТНЫХ АССИГНОВАНИЙ НА ПОДДЕРЖАНИЕ СФЕР ЖИЗНЕДЕЯТЕЛЬНОСТИ ГРАЖДАН ГОРОДА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84213" y="44625"/>
            <a:ext cx="0" cy="566771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753036" y="611396"/>
            <a:ext cx="1522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509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800" b="1" dirty="0" smtClean="0">
                <a:solidFill>
                  <a:srgbClr val="9BCAE3">
                    <a:lumMod val="60000"/>
                    <a:lumOff val="40000"/>
                  </a:srgbClr>
                </a:solidFill>
                <a:latin typeface="Arial" charset="0"/>
              </a:rPr>
              <a:t>млн </a:t>
            </a:r>
            <a:r>
              <a:rPr lang="ru-RU" altLang="ru-RU" sz="1800" b="1" dirty="0">
                <a:solidFill>
                  <a:srgbClr val="9BCAE3">
                    <a:lumMod val="60000"/>
                    <a:lumOff val="40000"/>
                  </a:srgbClr>
                </a:solidFill>
                <a:latin typeface="Arial" charset="0"/>
              </a:rPr>
              <a:t>рублей</a:t>
            </a:r>
          </a:p>
        </p:txBody>
      </p:sp>
      <p:sp>
        <p:nvSpPr>
          <p:cNvPr id="19" name="AutoShape 94"/>
          <p:cNvSpPr>
            <a:spLocks noChangeArrowheads="1"/>
          </p:cNvSpPr>
          <p:nvPr/>
        </p:nvSpPr>
        <p:spPr bwMode="auto">
          <a:xfrm>
            <a:off x="860028" y="1681065"/>
            <a:ext cx="4864100" cy="488156"/>
          </a:xfrm>
          <a:prstGeom prst="hexagon">
            <a:avLst>
              <a:gd name="adj" fmla="val 36146"/>
              <a:gd name="vf" fmla="val 115470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rgbClr val="00B0F0"/>
              </a:gs>
            </a:gsLst>
            <a:lin ang="189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392" name="Rectangle 19"/>
          <p:cNvSpPr>
            <a:spLocks noChangeArrowheads="1"/>
          </p:cNvSpPr>
          <p:nvPr/>
        </p:nvSpPr>
        <p:spPr bwMode="auto">
          <a:xfrm>
            <a:off x="882130" y="1628800"/>
            <a:ext cx="4625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3200" b="1" i="1" dirty="0">
                <a:solidFill>
                  <a:prstClr val="black"/>
                </a:solidFill>
                <a:latin typeface="Calibri" pitchFamily="34" charset="0"/>
              </a:rPr>
              <a:t>Всего расходы </a:t>
            </a:r>
            <a:r>
              <a:rPr lang="ru-RU" altLang="ru-RU" sz="3600" b="1" i="1" dirty="0" smtClean="0">
                <a:solidFill>
                  <a:prstClr val="black"/>
                </a:solidFill>
                <a:latin typeface="Calibri" pitchFamily="34" charset="0"/>
              </a:rPr>
              <a:t>7 082,2</a:t>
            </a:r>
            <a:r>
              <a:rPr lang="ru-RU" altLang="ru-RU" sz="36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ru-RU" altLang="ru-RU" sz="32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auto">
          <a:xfrm>
            <a:off x="5652120" y="2401000"/>
            <a:ext cx="33843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b="1" dirty="0">
                <a:solidFill>
                  <a:srgbClr val="92D050"/>
                </a:solidFill>
              </a:rPr>
              <a:t>Обеспечение качества и доступности образования</a:t>
            </a:r>
            <a:endParaRPr lang="ru-RU" altLang="ru-RU" b="1" dirty="0">
              <a:solidFill>
                <a:srgbClr val="92D050"/>
              </a:solidFill>
              <a:latin typeface="Calibri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305420" y="2275676"/>
          <a:ext cx="5544542" cy="2902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95" name="Прямоугольник 7"/>
          <p:cNvSpPr>
            <a:spLocks noChangeArrowheads="1"/>
          </p:cNvSpPr>
          <p:nvPr/>
        </p:nvSpPr>
        <p:spPr bwMode="auto">
          <a:xfrm>
            <a:off x="-36512" y="2221126"/>
            <a:ext cx="13910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i="1" dirty="0">
                <a:solidFill>
                  <a:srgbClr val="FF9900"/>
                </a:solidFill>
                <a:latin typeface="Calibri" pitchFamily="34" charset="0"/>
                <a:cs typeface="Arial" charset="0"/>
              </a:rPr>
              <a:t>Прочие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i="1" dirty="0">
                <a:solidFill>
                  <a:srgbClr val="FF9900"/>
                </a:solidFill>
                <a:latin typeface="Calibri" pitchFamily="34" charset="0"/>
                <a:cs typeface="Arial" charset="0"/>
              </a:rPr>
              <a:t>расходы</a:t>
            </a:r>
            <a:endParaRPr lang="ru-RU" altLang="ru-RU" b="1" dirty="0">
              <a:solidFill>
                <a:srgbClr val="FF9900"/>
              </a:solidFill>
              <a:latin typeface="Calibri" pitchFamily="34" charset="0"/>
            </a:endParaRPr>
          </a:p>
        </p:txBody>
      </p:sp>
      <p:sp>
        <p:nvSpPr>
          <p:cNvPr id="20" name="Прямоугольник 7"/>
          <p:cNvSpPr>
            <a:spLocks noChangeArrowheads="1"/>
          </p:cNvSpPr>
          <p:nvPr/>
        </p:nvSpPr>
        <p:spPr bwMode="auto">
          <a:xfrm>
            <a:off x="3059833" y="2779186"/>
            <a:ext cx="2339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4000" b="1" dirty="0" smtClean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6 158,0</a:t>
            </a:r>
            <a:endParaRPr lang="ru-RU" altLang="ru-RU" sz="4000" b="1" dirty="0">
              <a:solidFill>
                <a:prstClr val="white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7"/>
          <p:cNvSpPr>
            <a:spLocks noChangeArrowheads="1"/>
          </p:cNvSpPr>
          <p:nvPr/>
        </p:nvSpPr>
        <p:spPr bwMode="auto">
          <a:xfrm>
            <a:off x="1655962" y="2347138"/>
            <a:ext cx="2339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4000" b="1" dirty="0" smtClean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924,2</a:t>
            </a:r>
            <a:endParaRPr lang="ru-RU" altLang="ru-RU" sz="4000" b="1" dirty="0">
              <a:solidFill>
                <a:prstClr val="white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7"/>
          <p:cNvSpPr>
            <a:spLocks noChangeArrowheads="1"/>
          </p:cNvSpPr>
          <p:nvPr/>
        </p:nvSpPr>
        <p:spPr bwMode="auto">
          <a:xfrm>
            <a:off x="3059832" y="3211235"/>
            <a:ext cx="187220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3500" b="1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или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3500" b="1" dirty="0" smtClean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87 </a:t>
            </a:r>
            <a:r>
              <a:rPr lang="ru-RU" altLang="ru-RU" sz="3500" b="1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%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12164" y="3517270"/>
            <a:ext cx="32008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</a:rPr>
              <a:t>Развитие культуры,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</a:rPr>
              <a:t>спорта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97623" y="4608538"/>
            <a:ext cx="457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</a:rPr>
              <a:t>Создание инфраструктуры жилищно-коммунального хозяйства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79453" y="5870594"/>
            <a:ext cx="4666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C66FF"/>
                </a:solidFill>
                <a:latin typeface="Times New Roman" pitchFamily="18" charset="0"/>
              </a:rPr>
              <a:t>Развитие улично-дорожной сети</a:t>
            </a:r>
          </a:p>
        </p:txBody>
      </p:sp>
      <p:cxnSp>
        <p:nvCxnSpPr>
          <p:cNvPr id="9" name="Прямая со стрелкой 8"/>
          <p:cNvCxnSpPr>
            <a:cxnSpLocks/>
          </p:cNvCxnSpPr>
          <p:nvPr/>
        </p:nvCxnSpPr>
        <p:spPr>
          <a:xfrm flipV="1">
            <a:off x="4824069" y="2735224"/>
            <a:ext cx="1025893" cy="25964"/>
          </a:xfrm>
          <a:prstGeom prst="straightConnector1">
            <a:avLst/>
          </a:prstGeom>
          <a:ln w="349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cxnSpLocks/>
          </p:cNvCxnSpPr>
          <p:nvPr/>
        </p:nvCxnSpPr>
        <p:spPr>
          <a:xfrm>
            <a:off x="5292080" y="3487072"/>
            <a:ext cx="936104" cy="114257"/>
          </a:xfrm>
          <a:prstGeom prst="straightConnector1">
            <a:avLst/>
          </a:prstGeom>
          <a:ln w="349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/>
          </p:cNvCxnSpPr>
          <p:nvPr/>
        </p:nvCxnSpPr>
        <p:spPr>
          <a:xfrm>
            <a:off x="5004050" y="4238921"/>
            <a:ext cx="1159270" cy="448480"/>
          </a:xfrm>
          <a:prstGeom prst="straightConnector1">
            <a:avLst/>
          </a:prstGeom>
          <a:ln w="349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cxnSpLocks/>
          </p:cNvCxnSpPr>
          <p:nvPr/>
        </p:nvCxnSpPr>
        <p:spPr>
          <a:xfrm>
            <a:off x="3140575" y="4843205"/>
            <a:ext cx="151503" cy="1023350"/>
          </a:xfrm>
          <a:prstGeom prst="straightConnector1">
            <a:avLst/>
          </a:prstGeom>
          <a:ln w="349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7938" y="-27087"/>
            <a:ext cx="9151938" cy="1079897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pic>
        <p:nvPicPr>
          <p:cNvPr id="16387" name="Picture 33" descr="Картинки по запросу синий фон к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944464"/>
            <a:ext cx="9151938" cy="591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107504" y="-27384"/>
            <a:ext cx="7980284" cy="700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3860" tIns="41930" rIns="83860" bIns="4193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РАСХОДЫ МЕСТНОГО БЮДЖЕТА НА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СОЦИАЛЬНО-КУЛЬТУРНУЮ СФЕРУ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2021 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ГОД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07504" y="0"/>
            <a:ext cx="0" cy="809625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6869523" y="298133"/>
            <a:ext cx="17349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509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latin typeface="Arial" charset="0"/>
              </a:rPr>
              <a:t>                                                                                                         </a:t>
            </a:r>
            <a:r>
              <a:rPr lang="ru-RU" altLang="ru-RU" sz="1800" b="1" dirty="0" smtClean="0">
                <a:solidFill>
                  <a:schemeClr val="bg1"/>
                </a:solidFill>
                <a:latin typeface="Arial" charset="0"/>
              </a:rPr>
              <a:t>млн </a:t>
            </a:r>
            <a:r>
              <a:rPr lang="ru-RU" altLang="ru-RU" sz="1800" b="1" dirty="0">
                <a:solidFill>
                  <a:schemeClr val="bg1"/>
                </a:solidFill>
                <a:latin typeface="Arial" charset="0"/>
              </a:rPr>
              <a:t>рублей</a:t>
            </a:r>
          </a:p>
        </p:txBody>
      </p:sp>
      <p:sp>
        <p:nvSpPr>
          <p:cNvPr id="19" name="AutoShape 94"/>
          <p:cNvSpPr>
            <a:spLocks noChangeArrowheads="1"/>
          </p:cNvSpPr>
          <p:nvPr/>
        </p:nvSpPr>
        <p:spPr bwMode="auto">
          <a:xfrm>
            <a:off x="1763688" y="1268760"/>
            <a:ext cx="4864100" cy="488156"/>
          </a:xfrm>
          <a:prstGeom prst="hexagon">
            <a:avLst>
              <a:gd name="adj" fmla="val 36146"/>
              <a:gd name="vf" fmla="val 115470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rgbClr val="00B0F0"/>
              </a:gs>
            </a:gsLst>
            <a:lin ang="189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392" name="Rectangle 19"/>
          <p:cNvSpPr>
            <a:spLocks noChangeArrowheads="1"/>
          </p:cNvSpPr>
          <p:nvPr/>
        </p:nvSpPr>
        <p:spPr bwMode="auto">
          <a:xfrm>
            <a:off x="1835696" y="1196752"/>
            <a:ext cx="4625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3200" b="1" i="1" dirty="0">
                <a:solidFill>
                  <a:prstClr val="black"/>
                </a:solidFill>
                <a:latin typeface="Calibri" pitchFamily="34" charset="0"/>
              </a:rPr>
              <a:t>Всего расходы </a:t>
            </a:r>
            <a:r>
              <a:rPr lang="ru-RU" altLang="ru-RU" sz="3200" b="1" i="1" dirty="0" smtClean="0">
                <a:solidFill>
                  <a:prstClr val="black"/>
                </a:solidFill>
                <a:latin typeface="Calibri" pitchFamily="34" charset="0"/>
              </a:rPr>
              <a:t>7 082,2</a:t>
            </a:r>
            <a:r>
              <a:rPr lang="ru-RU" altLang="ru-RU" sz="36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ru-RU" altLang="ru-RU" sz="32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874172"/>
              </p:ext>
            </p:extLst>
          </p:nvPr>
        </p:nvGraphicFramePr>
        <p:xfrm>
          <a:off x="-180528" y="1817555"/>
          <a:ext cx="9324528" cy="3836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94" name="Прямоугольник 6"/>
          <p:cNvSpPr>
            <a:spLocks noChangeArrowheads="1"/>
          </p:cNvSpPr>
          <p:nvPr/>
        </p:nvSpPr>
        <p:spPr bwMode="auto">
          <a:xfrm>
            <a:off x="4159081" y="3717033"/>
            <a:ext cx="18780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 b="1" dirty="0">
                <a:solidFill>
                  <a:srgbClr val="FFFFFF"/>
                </a:solidFill>
                <a:latin typeface="Arial" charset="0"/>
              </a:rPr>
              <a:t>или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ru-RU" altLang="ru-RU" sz="2800" b="1" dirty="0" smtClean="0">
                <a:solidFill>
                  <a:srgbClr val="FF0000"/>
                </a:solidFill>
                <a:latin typeface="Arial" charset="0"/>
              </a:rPr>
              <a:t>72 </a:t>
            </a:r>
            <a:r>
              <a:rPr lang="ru-RU" altLang="ru-RU" sz="2800" b="1" dirty="0">
                <a:solidFill>
                  <a:srgbClr val="FF0000"/>
                </a:solidFill>
                <a:latin typeface="Arial" charset="0"/>
              </a:rPr>
              <a:t>%</a:t>
            </a:r>
          </a:p>
        </p:txBody>
      </p:sp>
      <p:sp>
        <p:nvSpPr>
          <p:cNvPr id="16395" name="Прямоугольник 7"/>
          <p:cNvSpPr>
            <a:spLocks noChangeArrowheads="1"/>
          </p:cNvSpPr>
          <p:nvPr/>
        </p:nvSpPr>
        <p:spPr bwMode="auto">
          <a:xfrm>
            <a:off x="320988" y="1988840"/>
            <a:ext cx="2339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i="1" dirty="0">
                <a:solidFill>
                  <a:srgbClr val="FF9900"/>
                </a:solidFill>
                <a:latin typeface="Calibri" pitchFamily="34" charset="0"/>
                <a:cs typeface="Arial" charset="0"/>
              </a:rPr>
              <a:t>Прочие расходы</a:t>
            </a:r>
            <a:endParaRPr lang="ru-RU" altLang="ru-RU" b="1" dirty="0">
              <a:solidFill>
                <a:srgbClr val="FF9900"/>
              </a:solidFill>
              <a:latin typeface="Calibri" pitchFamily="34" charset="0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auto">
          <a:xfrm>
            <a:off x="5653286" y="5159427"/>
            <a:ext cx="29511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i="1" dirty="0" smtClean="0">
                <a:solidFill>
                  <a:srgbClr val="A7EA52">
                    <a:lumMod val="75000"/>
                  </a:srgbClr>
                </a:solidFill>
                <a:latin typeface="Calibri" pitchFamily="34" charset="0"/>
                <a:cs typeface="Arial" charset="0"/>
              </a:rPr>
              <a:t>Социально-</a:t>
            </a:r>
            <a:r>
              <a:rPr lang="ru-RU" altLang="ru-RU" i="1" dirty="0" err="1" smtClean="0">
                <a:solidFill>
                  <a:srgbClr val="A7EA52">
                    <a:lumMod val="75000"/>
                  </a:srgbClr>
                </a:solidFill>
                <a:latin typeface="Calibri" pitchFamily="34" charset="0"/>
                <a:cs typeface="Arial" charset="0"/>
              </a:rPr>
              <a:t>культрная</a:t>
            </a:r>
            <a:r>
              <a:rPr lang="ru-RU" altLang="ru-RU" i="1" dirty="0" smtClean="0">
                <a:solidFill>
                  <a:srgbClr val="A7EA52">
                    <a:lumMod val="75000"/>
                  </a:srgbClr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altLang="ru-RU" i="1" dirty="0">
                <a:solidFill>
                  <a:srgbClr val="A7EA52">
                    <a:lumMod val="75000"/>
                  </a:srgbClr>
                </a:solidFill>
                <a:latin typeface="Calibri" pitchFamily="34" charset="0"/>
                <a:cs typeface="Arial" charset="0"/>
              </a:rPr>
              <a:t>сфера</a:t>
            </a:r>
            <a:endParaRPr lang="ru-RU" altLang="ru-RU" b="1" dirty="0">
              <a:solidFill>
                <a:srgbClr val="A7EA52">
                  <a:lumMod val="75000"/>
                </a:srgb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5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38610E43-811B-4216-AC38-264095C8C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188640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2A9B814-E557-40D3-8761-B96D8D6A44A5}"/>
              </a:ext>
            </a:extLst>
          </p:cNvPr>
          <p:cNvSpPr/>
          <p:nvPr/>
        </p:nvSpPr>
        <p:spPr>
          <a:xfrm>
            <a:off x="0" y="-27384"/>
            <a:ext cx="9144000" cy="681605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sp>
        <p:nvSpPr>
          <p:cNvPr id="39939" name="AutoShape 6"/>
          <p:cNvSpPr>
            <a:spLocks noChangeArrowheads="1"/>
          </p:cNvSpPr>
          <p:nvPr/>
        </p:nvSpPr>
        <p:spPr bwMode="auto">
          <a:xfrm>
            <a:off x="3563941" y="5182095"/>
            <a:ext cx="2016125" cy="1446722"/>
          </a:xfrm>
          <a:prstGeom prst="can">
            <a:avLst>
              <a:gd name="adj" fmla="val 16407"/>
            </a:avLst>
          </a:prstGeom>
          <a:solidFill>
            <a:srgbClr val="F68620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Calibri" pitchFamily="34" charset="0"/>
                <a:cs typeface="Times New Roman" pitchFamily="18" charset="0"/>
              </a:rPr>
              <a:t>Субсидии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0">
                <a:latin typeface="Calibri" pitchFamily="34" charset="0"/>
                <a:cs typeface="Times New Roman" pitchFamily="18" charset="0"/>
              </a:rPr>
              <a:t>от латинского </a:t>
            </a:r>
            <a:r>
              <a:rPr lang="en-US" altLang="ru-RU" sz="1400" b="0" i="1">
                <a:latin typeface="Calibri" pitchFamily="34" charset="0"/>
                <a:cs typeface="Times New Roman" pitchFamily="18" charset="0"/>
              </a:rPr>
              <a:t>Subsidium</a:t>
            </a:r>
            <a:r>
              <a:rPr lang="ru-RU" altLang="ru-RU" sz="1400" b="0" i="1">
                <a:latin typeface="Calibri" pitchFamily="34" charset="0"/>
                <a:cs typeface="Times New Roman" pitchFamily="18" charset="0"/>
              </a:rPr>
              <a:t> 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0">
                <a:latin typeface="Calibri" pitchFamily="34" charset="0"/>
                <a:cs typeface="Times New Roman" pitchFamily="18" charset="0"/>
              </a:rPr>
              <a:t>поддержка</a:t>
            </a:r>
          </a:p>
        </p:txBody>
      </p:sp>
      <p:sp>
        <p:nvSpPr>
          <p:cNvPr id="39940" name="AutoShape 7"/>
          <p:cNvSpPr>
            <a:spLocks noChangeArrowheads="1"/>
          </p:cNvSpPr>
          <p:nvPr/>
        </p:nvSpPr>
        <p:spPr bwMode="auto">
          <a:xfrm>
            <a:off x="3581400" y="3657388"/>
            <a:ext cx="1981200" cy="1371918"/>
          </a:xfrm>
          <a:prstGeom prst="can">
            <a:avLst>
              <a:gd name="adj" fmla="val 16667"/>
            </a:avLst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Calibri" pitchFamily="34" charset="0"/>
                <a:cs typeface="Times New Roman" pitchFamily="18" charset="0"/>
              </a:rPr>
              <a:t>Субвенции</a:t>
            </a:r>
            <a:r>
              <a:rPr lang="ru-RU" altLang="ru-RU" sz="2400" b="0"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0">
                <a:latin typeface="Calibri" pitchFamily="34" charset="0"/>
                <a:cs typeface="Times New Roman" pitchFamily="18" charset="0"/>
              </a:rPr>
              <a:t>от латинского </a:t>
            </a:r>
            <a:r>
              <a:rPr lang="en-US" altLang="ru-RU" sz="1400" b="0" i="1">
                <a:latin typeface="Calibri" pitchFamily="34" charset="0"/>
                <a:cs typeface="Times New Roman" pitchFamily="18" charset="0"/>
              </a:rPr>
              <a:t>Subvenire</a:t>
            </a:r>
            <a:r>
              <a:rPr lang="ru-RU" altLang="ru-RU" sz="1400" b="0">
                <a:latin typeface="Calibri" pitchFamily="34" charset="0"/>
                <a:cs typeface="Times New Roman" pitchFamily="18" charset="0"/>
              </a:rPr>
              <a:t> 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0">
                <a:latin typeface="Calibri" pitchFamily="34" charset="0"/>
                <a:cs typeface="Times New Roman" pitchFamily="18" charset="0"/>
              </a:rPr>
              <a:t>приходить на помощь</a:t>
            </a:r>
          </a:p>
        </p:txBody>
      </p:sp>
      <p:sp>
        <p:nvSpPr>
          <p:cNvPr id="39941" name="AutoShape 8"/>
          <p:cNvSpPr>
            <a:spLocks noChangeArrowheads="1"/>
          </p:cNvSpPr>
          <p:nvPr/>
        </p:nvSpPr>
        <p:spPr bwMode="auto">
          <a:xfrm>
            <a:off x="3581400" y="2134278"/>
            <a:ext cx="1981200" cy="1370326"/>
          </a:xfrm>
          <a:prstGeom prst="can">
            <a:avLst>
              <a:gd name="adj" fmla="val 14583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Calibri" pitchFamily="34" charset="0"/>
                <a:cs typeface="Times New Roman" pitchFamily="18" charset="0"/>
              </a:rPr>
              <a:t>Дотации </a:t>
            </a:r>
            <a:r>
              <a:rPr lang="ru-RU" altLang="ru-RU" sz="2400" b="0"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0">
                <a:latin typeface="Calibri" pitchFamily="34" charset="0"/>
                <a:cs typeface="Times New Roman" pitchFamily="18" charset="0"/>
              </a:rPr>
              <a:t>от латинского </a:t>
            </a:r>
            <a:r>
              <a:rPr lang="en-US" altLang="ru-RU" sz="1400" b="0" i="1">
                <a:latin typeface="Calibri" pitchFamily="34" charset="0"/>
                <a:cs typeface="Times New Roman" pitchFamily="18" charset="0"/>
              </a:rPr>
              <a:t>Dotatio</a:t>
            </a:r>
            <a:r>
              <a:rPr lang="ru-RU" altLang="ru-RU" sz="1400" b="0">
                <a:latin typeface="Calibri" pitchFamily="34" charset="0"/>
                <a:cs typeface="Times New Roman" pitchFamily="18" charset="0"/>
              </a:rPr>
              <a:t> —</a:t>
            </a:r>
            <a:br>
              <a:rPr lang="ru-RU" altLang="ru-RU" sz="1400" b="0">
                <a:latin typeface="Calibri" pitchFamily="34" charset="0"/>
                <a:cs typeface="Times New Roman" pitchFamily="18" charset="0"/>
              </a:rPr>
            </a:br>
            <a:r>
              <a:rPr lang="ru-RU" altLang="ru-RU" sz="1400" b="0">
                <a:latin typeface="Calibri" pitchFamily="34" charset="0"/>
                <a:cs typeface="Times New Roman" pitchFamily="18" charset="0"/>
              </a:rPr>
              <a:t>дар, пожертвование</a:t>
            </a:r>
          </a:p>
        </p:txBody>
      </p:sp>
      <p:sp>
        <p:nvSpPr>
          <p:cNvPr id="39942" name="Rectangle 2"/>
          <p:cNvSpPr>
            <a:spLocks noChangeArrowheads="1"/>
          </p:cNvSpPr>
          <p:nvPr/>
        </p:nvSpPr>
        <p:spPr bwMode="auto">
          <a:xfrm>
            <a:off x="6172200" y="2550510"/>
            <a:ext cx="2514600" cy="832382"/>
          </a:xfrm>
          <a:prstGeom prst="rect">
            <a:avLst/>
          </a:prstGeom>
          <a:solidFill>
            <a:srgbClr val="92D05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Вы даете своему ребенку деньги на «карманные расходы»</a:t>
            </a:r>
            <a:r>
              <a:rPr lang="ru-RU" altLang="ru-RU" sz="1600" b="0">
                <a:latin typeface="Calibri" pitchFamily="34" charset="0"/>
                <a:ea typeface="PT Sans" pitchFamily="34" charset="-52"/>
                <a:cs typeface="Times New Roman" pitchFamily="18" charset="0"/>
              </a:rPr>
              <a:t>  </a:t>
            </a:r>
          </a:p>
        </p:txBody>
      </p:sp>
      <p:sp>
        <p:nvSpPr>
          <p:cNvPr id="39943" name="Rectangle 2"/>
          <p:cNvSpPr>
            <a:spLocks noChangeArrowheads="1"/>
          </p:cNvSpPr>
          <p:nvPr/>
        </p:nvSpPr>
        <p:spPr bwMode="auto">
          <a:xfrm>
            <a:off x="6172200" y="3810182"/>
            <a:ext cx="2514600" cy="1080665"/>
          </a:xfrm>
          <a:prstGeom prst="rect">
            <a:avLst/>
          </a:prstGeom>
          <a:solidFill>
            <a:srgbClr val="66CCFF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Вы даете своему ребенку деньги и посылаете его </a:t>
            </a:r>
            <a:b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</a:b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в магазин купить продукты строго по списку</a:t>
            </a:r>
            <a:r>
              <a:rPr lang="ru-RU" altLang="ru-RU" sz="1600" b="0" u="sng">
                <a:latin typeface="Calibri" pitchFamily="34" charset="0"/>
                <a:ea typeface="PT Sans" pitchFamily="34" charset="-52"/>
                <a:cs typeface="Times New Roman" pitchFamily="18" charset="0"/>
              </a:rPr>
              <a:t> </a:t>
            </a:r>
            <a:r>
              <a:rPr lang="ru-RU" altLang="ru-RU" sz="1600" b="0">
                <a:latin typeface="Calibri" pitchFamily="34" charset="0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sp>
        <p:nvSpPr>
          <p:cNvPr id="39944" name="Rectangle 2"/>
          <p:cNvSpPr>
            <a:spLocks noChangeArrowheads="1"/>
          </p:cNvSpPr>
          <p:nvPr/>
        </p:nvSpPr>
        <p:spPr bwMode="auto">
          <a:xfrm>
            <a:off x="6172200" y="5333298"/>
            <a:ext cx="2514600" cy="1327355"/>
          </a:xfrm>
          <a:prstGeom prst="rect">
            <a:avLst/>
          </a:prstGeom>
          <a:solidFill>
            <a:srgbClr val="F686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  <p:sp>
        <p:nvSpPr>
          <p:cNvPr id="39945" name="Rectangle 2"/>
          <p:cNvSpPr>
            <a:spLocks noChangeArrowheads="1"/>
          </p:cNvSpPr>
          <p:nvPr/>
        </p:nvSpPr>
        <p:spPr bwMode="auto">
          <a:xfrm>
            <a:off x="304800" y="2361869"/>
            <a:ext cx="2667000" cy="1080665"/>
          </a:xfrm>
          <a:prstGeom prst="rect">
            <a:avLst/>
          </a:prstGeom>
          <a:solidFill>
            <a:srgbClr val="88BB39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Предоставляются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на безвозвратной основе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на первоочередные расходы</a:t>
            </a:r>
            <a:r>
              <a:rPr lang="ru-RU" altLang="ru-RU" sz="1600" b="0">
                <a:latin typeface="Calibri" pitchFamily="34" charset="0"/>
                <a:ea typeface="PT Sans" pitchFamily="34" charset="-52"/>
                <a:cs typeface="Times New Roman" pitchFamily="18" charset="0"/>
              </a:rPr>
              <a:t>  </a:t>
            </a:r>
          </a:p>
        </p:txBody>
      </p:sp>
      <p:sp>
        <p:nvSpPr>
          <p:cNvPr id="39946" name="Rectangle 2"/>
          <p:cNvSpPr>
            <a:spLocks noChangeArrowheads="1"/>
          </p:cNvSpPr>
          <p:nvPr/>
        </p:nvSpPr>
        <p:spPr bwMode="auto">
          <a:xfrm>
            <a:off x="304800" y="3810182"/>
            <a:ext cx="2667000" cy="1080665"/>
          </a:xfrm>
          <a:prstGeom prst="rect">
            <a:avLst/>
          </a:prstGeom>
          <a:solidFill>
            <a:srgbClr val="66CCFF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Предоставляются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на финансирование полномочий другого уровня бюджета</a:t>
            </a:r>
            <a:r>
              <a:rPr lang="ru-RU" altLang="ru-RU" sz="1600" b="0">
                <a:latin typeface="Calibri" pitchFamily="34" charset="0"/>
                <a:ea typeface="PT Sans" pitchFamily="34" charset="-52"/>
                <a:cs typeface="Times New Roman" pitchFamily="18" charset="0"/>
              </a:rPr>
              <a:t>  </a:t>
            </a:r>
          </a:p>
        </p:txBody>
      </p:sp>
      <p:sp>
        <p:nvSpPr>
          <p:cNvPr id="39947" name="Rectangle 2"/>
          <p:cNvSpPr>
            <a:spLocks noChangeArrowheads="1"/>
          </p:cNvSpPr>
          <p:nvPr/>
        </p:nvSpPr>
        <p:spPr bwMode="auto">
          <a:xfrm>
            <a:off x="304800" y="5333293"/>
            <a:ext cx="2667000" cy="1080664"/>
          </a:xfrm>
          <a:prstGeom prst="rect">
            <a:avLst/>
          </a:prstGeom>
          <a:solidFill>
            <a:srgbClr val="F686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Предоставляются </a:t>
            </a:r>
            <a:b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</a:b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на условиях долевого софинансирования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из других бюджетов</a:t>
            </a:r>
            <a:r>
              <a:rPr lang="ru-RU" altLang="ru-RU" sz="1600" b="0">
                <a:latin typeface="Calibri" pitchFamily="34" charset="0"/>
                <a:ea typeface="PT Sans" pitchFamily="34" charset="-52"/>
                <a:cs typeface="Times New Roman" pitchFamily="18" charset="0"/>
              </a:rPr>
              <a:t>   </a:t>
            </a:r>
          </a:p>
        </p:txBody>
      </p:sp>
      <p:sp>
        <p:nvSpPr>
          <p:cNvPr id="39948" name="AutoShape 18"/>
          <p:cNvSpPr>
            <a:spLocks noChangeArrowheads="1"/>
          </p:cNvSpPr>
          <p:nvPr/>
        </p:nvSpPr>
        <p:spPr bwMode="auto">
          <a:xfrm>
            <a:off x="3048000" y="2514653"/>
            <a:ext cx="457200" cy="380382"/>
          </a:xfrm>
          <a:prstGeom prst="leftArrow">
            <a:avLst>
              <a:gd name="adj1" fmla="val 50000"/>
              <a:gd name="adj2" fmla="val 52485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2425" name="Rectangle 2"/>
          <p:cNvSpPr>
            <a:spLocks noChangeArrowheads="1"/>
          </p:cNvSpPr>
          <p:nvPr/>
        </p:nvSpPr>
        <p:spPr bwMode="auto">
          <a:xfrm>
            <a:off x="6156325" y="2015742"/>
            <a:ext cx="2514600" cy="58569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>
                <a:ea typeface="PT Sans" pitchFamily="34" charset="-52"/>
                <a:cs typeface="Times New Roman" pitchFamily="18" charset="0"/>
              </a:rPr>
              <a:t>Пример из семейного бюджета </a:t>
            </a:r>
          </a:p>
        </p:txBody>
      </p:sp>
      <p:sp>
        <p:nvSpPr>
          <p:cNvPr id="39950" name="AutoShape 18"/>
          <p:cNvSpPr>
            <a:spLocks noChangeArrowheads="1"/>
          </p:cNvSpPr>
          <p:nvPr/>
        </p:nvSpPr>
        <p:spPr bwMode="auto">
          <a:xfrm>
            <a:off x="3048000" y="4039360"/>
            <a:ext cx="457200" cy="380382"/>
          </a:xfrm>
          <a:prstGeom prst="leftArrow">
            <a:avLst>
              <a:gd name="adj1" fmla="val 50000"/>
              <a:gd name="adj2" fmla="val 52485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9951" name="AutoShape 18"/>
          <p:cNvSpPr>
            <a:spLocks noChangeArrowheads="1"/>
          </p:cNvSpPr>
          <p:nvPr/>
        </p:nvSpPr>
        <p:spPr bwMode="auto">
          <a:xfrm>
            <a:off x="3048000" y="5562476"/>
            <a:ext cx="457200" cy="380381"/>
          </a:xfrm>
          <a:prstGeom prst="leftArrow">
            <a:avLst>
              <a:gd name="adj1" fmla="val 50000"/>
              <a:gd name="adj2" fmla="val 52485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9952" name="AutoShape 18"/>
          <p:cNvSpPr>
            <a:spLocks noChangeArrowheads="1"/>
          </p:cNvSpPr>
          <p:nvPr/>
        </p:nvSpPr>
        <p:spPr bwMode="auto">
          <a:xfrm flipH="1">
            <a:off x="5638800" y="2514653"/>
            <a:ext cx="457200" cy="380382"/>
          </a:xfrm>
          <a:prstGeom prst="leftArrow">
            <a:avLst>
              <a:gd name="adj1" fmla="val 50000"/>
              <a:gd name="adj2" fmla="val 52485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9953" name="AutoShape 18"/>
          <p:cNvSpPr>
            <a:spLocks noChangeArrowheads="1"/>
          </p:cNvSpPr>
          <p:nvPr/>
        </p:nvSpPr>
        <p:spPr bwMode="auto">
          <a:xfrm flipH="1">
            <a:off x="5638800" y="4039360"/>
            <a:ext cx="457200" cy="380382"/>
          </a:xfrm>
          <a:prstGeom prst="leftArrow">
            <a:avLst>
              <a:gd name="adj1" fmla="val 50000"/>
              <a:gd name="adj2" fmla="val 52485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 flipH="1">
            <a:off x="5638800" y="5562476"/>
            <a:ext cx="457200" cy="380381"/>
          </a:xfrm>
          <a:prstGeom prst="leftArrow">
            <a:avLst>
              <a:gd name="adj1" fmla="val 50000"/>
              <a:gd name="adj2" fmla="val 52485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9955" name="Rectangle 24"/>
          <p:cNvSpPr>
            <a:spLocks noChangeArrowheads="1"/>
          </p:cNvSpPr>
          <p:nvPr/>
        </p:nvSpPr>
        <p:spPr bwMode="auto">
          <a:xfrm>
            <a:off x="2676535" y="1395792"/>
            <a:ext cx="3744913" cy="431310"/>
          </a:xfrm>
          <a:prstGeom prst="rect">
            <a:avLst/>
          </a:prstGeom>
          <a:gradFill rotWithShape="1">
            <a:gsLst>
              <a:gs pos="0">
                <a:srgbClr val="33CCFF">
                  <a:alpha val="37000"/>
                </a:srgbClr>
              </a:gs>
              <a:gs pos="100000">
                <a:srgbClr val="33CC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9956" name="Rectangle 25"/>
          <p:cNvSpPr>
            <a:spLocks noChangeArrowheads="1"/>
          </p:cNvSpPr>
          <p:nvPr/>
        </p:nvSpPr>
        <p:spPr bwMode="auto">
          <a:xfrm>
            <a:off x="3121025" y="1426031"/>
            <a:ext cx="28440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Виды финансовой помощи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685960"/>
            <a:ext cx="9144000" cy="709832"/>
          </a:xfrm>
          <a:prstGeom prst="rect">
            <a:avLst/>
          </a:prstGeom>
          <a:solidFill>
            <a:schemeClr val="accent5">
              <a:alpha val="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000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Это денежные средства, передаваемые из одного бюджета бюджетной системы Российской Федерации другому бюджету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1520" y="116632"/>
            <a:ext cx="8229600" cy="39152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000" b="1" kern="1200" dirty="0">
                <a:solidFill>
                  <a:srgbClr val="FFFFFF"/>
                </a:solidFill>
                <a:latin typeface="Calibri"/>
                <a:ea typeface="+mn-ea"/>
                <a:cs typeface="Times New Roman"/>
              </a:rPr>
              <a:t>ЧТО ТАКОЕ МЕЖБЮДЖЕТНЫЕ ТРАНСФЕРТЫ?</a:t>
            </a:r>
            <a:endParaRPr lang="ru-RU" sz="2000" dirty="0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AAAF0F74-91D3-408B-8931-98832ABFCE69}"/>
              </a:ext>
            </a:extLst>
          </p:cNvPr>
          <p:cNvCxnSpPr>
            <a:cxnSpLocks/>
          </p:cNvCxnSpPr>
          <p:nvPr/>
        </p:nvCxnSpPr>
        <p:spPr>
          <a:xfrm>
            <a:off x="179512" y="35208"/>
            <a:ext cx="0" cy="47294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95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3" descr="Картинки по запросу синий фон к презентации">
            <a:extLst>
              <a:ext uri="{FF2B5EF4-FFF2-40B4-BE49-F238E27FC236}">
                <a16:creationId xmlns:a16="http://schemas.microsoft.com/office/drawing/2014/main" xmlns="" id="{A1F3DE7F-B3B7-403B-945B-3E20C0A23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14B2AD62-6E25-44C3-973A-0225E7F82EA8}"/>
              </a:ext>
            </a:extLst>
          </p:cNvPr>
          <p:cNvSpPr/>
          <p:nvPr/>
        </p:nvSpPr>
        <p:spPr>
          <a:xfrm>
            <a:off x="0" y="-27384"/>
            <a:ext cx="9144000" cy="1332457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sp>
        <p:nvSpPr>
          <p:cNvPr id="40" name="Скругленный прямоугольник 4">
            <a:extLst>
              <a:ext uri="{FF2B5EF4-FFF2-40B4-BE49-F238E27FC236}">
                <a16:creationId xmlns:a16="http://schemas.microsoft.com/office/drawing/2014/main" xmlns="" id="{D1640ACF-7D73-4E3E-8CFE-E14B4524E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5352" y="900296"/>
            <a:ext cx="2351088" cy="44267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млн</a:t>
            </a:r>
            <a:r>
              <a:rPr lang="en-US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5D58A2C0-467E-4960-8D59-433CDFD8544D}"/>
              </a:ext>
            </a:extLst>
          </p:cNvPr>
          <p:cNvCxnSpPr>
            <a:cxnSpLocks/>
          </p:cNvCxnSpPr>
          <p:nvPr/>
        </p:nvCxnSpPr>
        <p:spPr>
          <a:xfrm>
            <a:off x="179512" y="70398"/>
            <a:ext cx="0" cy="116266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1" name="AutoShape 34" descr="Картинки по запросу комсомольска-на-амуре"/>
          <p:cNvSpPr>
            <a:spLocks noChangeAspect="1" noChangeArrowheads="1"/>
          </p:cNvSpPr>
          <p:nvPr/>
        </p:nvSpPr>
        <p:spPr bwMode="auto">
          <a:xfrm>
            <a:off x="3582988" y="2621287"/>
            <a:ext cx="304800" cy="30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60" tIns="41930" rIns="83860" bIns="4193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40974" name="Скругленный прямоугольник 4"/>
          <p:cNvSpPr>
            <a:spLocks noChangeArrowheads="1"/>
          </p:cNvSpPr>
          <p:nvPr/>
        </p:nvSpPr>
        <p:spPr bwMode="auto">
          <a:xfrm>
            <a:off x="539750" y="2344358"/>
            <a:ext cx="1800225" cy="47428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60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75" name="Скругленный прямоугольник 4"/>
          <p:cNvSpPr>
            <a:spLocks noChangeArrowheads="1"/>
          </p:cNvSpPr>
          <p:nvPr/>
        </p:nvSpPr>
        <p:spPr bwMode="auto">
          <a:xfrm>
            <a:off x="179388" y="3321570"/>
            <a:ext cx="2305050" cy="47587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60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76" name="Скругленный прямоугольник 4"/>
          <p:cNvSpPr>
            <a:spLocks noChangeArrowheads="1"/>
          </p:cNvSpPr>
          <p:nvPr/>
        </p:nvSpPr>
        <p:spPr bwMode="auto">
          <a:xfrm>
            <a:off x="95250" y="4639376"/>
            <a:ext cx="2311400" cy="905593"/>
          </a:xfrm>
          <a:prstGeom prst="roundRect">
            <a:avLst>
              <a:gd name="adj" fmla="val 1456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97" name="Rectangle 14"/>
          <p:cNvSpPr>
            <a:spLocks noChangeArrowheads="1"/>
          </p:cNvSpPr>
          <p:nvPr/>
        </p:nvSpPr>
        <p:spPr bwMode="auto">
          <a:xfrm>
            <a:off x="2482850" y="6152942"/>
            <a:ext cx="1671638" cy="48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860" tIns="41930" rIns="83860" bIns="41930">
            <a:spAutoFit/>
          </a:bodyPr>
          <a:lstStyle/>
          <a:p>
            <a:pPr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202</a:t>
            </a:r>
            <a:r>
              <a:rPr lang="ru-RU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 </a:t>
            </a:r>
            <a:r>
              <a:rPr lang="ru-RU" sz="2600" i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год</a:t>
            </a: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4895850" y="6160901"/>
            <a:ext cx="1692374" cy="4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860" tIns="41930" rIns="83860" bIns="41930">
            <a:spAutoFit/>
          </a:bodyPr>
          <a:lstStyle/>
          <a:p>
            <a:pPr>
              <a:defRPr/>
            </a:pPr>
            <a:r>
              <a:rPr lang="en-US" sz="2600" i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20</a:t>
            </a:r>
            <a:r>
              <a:rPr lang="ru-RU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22</a:t>
            </a: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600" i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год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6875464" y="6160901"/>
            <a:ext cx="1873000" cy="4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860" tIns="41930" rIns="83860" bIns="41930">
            <a:spAutoFit/>
          </a:bodyPr>
          <a:lstStyle/>
          <a:p>
            <a:pPr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202</a:t>
            </a:r>
            <a:r>
              <a:rPr lang="ru-RU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3</a:t>
            </a: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600" i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год</a:t>
            </a:r>
          </a:p>
        </p:txBody>
      </p:sp>
      <p:sp>
        <p:nvSpPr>
          <p:cNvPr id="40987" name="Rectangle 68"/>
          <p:cNvSpPr>
            <a:spLocks noChangeArrowheads="1"/>
          </p:cNvSpPr>
          <p:nvPr/>
        </p:nvSpPr>
        <p:spPr bwMode="auto">
          <a:xfrm>
            <a:off x="2339975" y="1385877"/>
            <a:ext cx="1589088" cy="53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ru-RU" altLang="ru-RU" sz="2900" i="1" dirty="0" smtClean="0">
                <a:solidFill>
                  <a:srgbClr val="FF0000"/>
                </a:solidFill>
                <a:latin typeface="Calibri" pitchFamily="34" charset="0"/>
              </a:rPr>
              <a:t>4 354 ,69</a:t>
            </a:r>
            <a:endParaRPr lang="ru-RU" altLang="ru-RU" sz="29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988" name="Rectangle 68"/>
          <p:cNvSpPr>
            <a:spLocks noChangeArrowheads="1"/>
          </p:cNvSpPr>
          <p:nvPr/>
        </p:nvSpPr>
        <p:spPr bwMode="auto">
          <a:xfrm>
            <a:off x="4716016" y="1457885"/>
            <a:ext cx="1571626" cy="53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ru-RU" altLang="ru-RU" sz="2900" i="1" dirty="0" smtClean="0">
                <a:solidFill>
                  <a:srgbClr val="FF0000"/>
                </a:solidFill>
                <a:latin typeface="Calibri" pitchFamily="34" charset="0"/>
              </a:rPr>
              <a:t>4 331,44</a:t>
            </a:r>
            <a:endParaRPr lang="ru-RU" altLang="ru-RU" sz="29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989" name="Rectangle 68"/>
          <p:cNvSpPr>
            <a:spLocks noChangeArrowheads="1"/>
          </p:cNvSpPr>
          <p:nvPr/>
        </p:nvSpPr>
        <p:spPr bwMode="auto">
          <a:xfrm>
            <a:off x="6804248" y="1457885"/>
            <a:ext cx="1728787" cy="53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ru-RU" altLang="ru-RU" sz="2900" i="1" dirty="0">
                <a:solidFill>
                  <a:srgbClr val="FF0000"/>
                </a:solidFill>
                <a:latin typeface="Calibri" pitchFamily="34" charset="0"/>
              </a:rPr>
              <a:t>3 </a:t>
            </a:r>
            <a:r>
              <a:rPr lang="ru-RU" altLang="ru-RU" sz="2900" i="1" dirty="0" smtClean="0">
                <a:solidFill>
                  <a:srgbClr val="FF0000"/>
                </a:solidFill>
                <a:latin typeface="Calibri" pitchFamily="34" charset="0"/>
              </a:rPr>
              <a:t>251,30</a:t>
            </a:r>
            <a:endParaRPr lang="ru-RU" altLang="ru-RU" sz="29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179388" y="1804311"/>
            <a:ext cx="2128838" cy="39703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Дотация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 smtClean="0">
              <a:solidFill>
                <a:srgbClr val="00B0F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solidFill>
                <a:srgbClr val="00B0F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Субвенции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400" dirty="0" smtClean="0">
              <a:solidFill>
                <a:srgbClr val="00B0F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400" dirty="0">
              <a:solidFill>
                <a:srgbClr val="00B0F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400" dirty="0">
              <a:solidFill>
                <a:srgbClr val="00B0F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solidFill>
                  <a:srgbClr val="92D050"/>
                </a:solidFill>
                <a:latin typeface="Calibri" pitchFamily="34" charset="0"/>
                <a:cs typeface="Times New Roman" pitchFamily="18" charset="0"/>
              </a:rPr>
              <a:t>Субсидии</a:t>
            </a:r>
            <a:endParaRPr lang="ru-RU" altLang="ru-RU" sz="1600" dirty="0">
              <a:solidFill>
                <a:srgbClr val="92D05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96" name="AutoShape 7"/>
          <p:cNvSpPr>
            <a:spLocks noChangeArrowheads="1"/>
          </p:cNvSpPr>
          <p:nvPr/>
        </p:nvSpPr>
        <p:spPr bwMode="auto">
          <a:xfrm>
            <a:off x="2374901" y="4005064"/>
            <a:ext cx="1512887" cy="830245"/>
          </a:xfrm>
          <a:prstGeom prst="can">
            <a:avLst>
              <a:gd name="adj" fmla="val 3568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0">
              <a:latin typeface="Calibri" pitchFamily="34" charset="0"/>
            </a:endParaRPr>
          </a:p>
        </p:txBody>
      </p:sp>
      <p:sp>
        <p:nvSpPr>
          <p:cNvPr id="40997" name="AutoShape 34" descr="Картинки по запросу комсомольска-на-амуре"/>
          <p:cNvSpPr>
            <a:spLocks noChangeAspect="1" noChangeArrowheads="1"/>
          </p:cNvSpPr>
          <p:nvPr/>
        </p:nvSpPr>
        <p:spPr bwMode="auto">
          <a:xfrm>
            <a:off x="3598863" y="3477543"/>
            <a:ext cx="304800" cy="30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60" tIns="41930" rIns="83860" bIns="4193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40998" name="Скругленный прямоугольник 4"/>
          <p:cNvSpPr>
            <a:spLocks noChangeArrowheads="1"/>
          </p:cNvSpPr>
          <p:nvPr/>
        </p:nvSpPr>
        <p:spPr bwMode="auto">
          <a:xfrm>
            <a:off x="2328491" y="4293096"/>
            <a:ext cx="1595437" cy="47428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956,30</a:t>
            </a:r>
            <a:endParaRPr lang="ru-RU" altLang="ru-RU" sz="26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001" name="AutoShape 7"/>
          <p:cNvSpPr>
            <a:spLocks noChangeArrowheads="1"/>
          </p:cNvSpPr>
          <p:nvPr/>
        </p:nvSpPr>
        <p:spPr bwMode="auto">
          <a:xfrm>
            <a:off x="2366964" y="2840475"/>
            <a:ext cx="1512887" cy="1262003"/>
          </a:xfrm>
          <a:prstGeom prst="can">
            <a:avLst>
              <a:gd name="adj" fmla="val 16667"/>
            </a:avLst>
          </a:prstGeom>
          <a:gradFill rotWithShape="1">
            <a:gsLst>
              <a:gs pos="0">
                <a:srgbClr val="0099FF">
                  <a:alpha val="74001"/>
                </a:srgbClr>
              </a:gs>
              <a:gs pos="100000">
                <a:srgbClr val="0099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0">
              <a:latin typeface="Calibri" pitchFamily="34" charset="0"/>
            </a:endParaRPr>
          </a:p>
        </p:txBody>
      </p:sp>
      <p:sp>
        <p:nvSpPr>
          <p:cNvPr id="41002" name="Скругленный прямоугольник 4"/>
          <p:cNvSpPr>
            <a:spLocks noChangeArrowheads="1"/>
          </p:cNvSpPr>
          <p:nvPr/>
        </p:nvSpPr>
        <p:spPr bwMode="auto">
          <a:xfrm>
            <a:off x="2333625" y="3162700"/>
            <a:ext cx="1595438" cy="472691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2 863,11</a:t>
            </a:r>
            <a:endParaRPr lang="ru-RU" altLang="ru-RU" sz="26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51520" y="70398"/>
            <a:ext cx="8229600" cy="622298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altLang="ru-RU" sz="2000" b="1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СТРУКТУРА ПОСТУПЛЕНИЙ МЕЖБЮДЖЕТНЫХ </a:t>
            </a:r>
            <a:br>
              <a:rPr lang="ru-RU" altLang="ru-RU" sz="2000" b="1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</a:br>
            <a:r>
              <a:rPr lang="ru-RU" altLang="ru-RU" sz="2000" b="1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ТРАНСФЕРТОВ ИЗ ВЫШЕСТОЯЩИХ БЮДЖЕТОВ</a:t>
            </a:r>
            <a:r>
              <a:rPr lang="ru-RU" sz="2000" b="1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 В 20</a:t>
            </a:r>
            <a:r>
              <a:rPr lang="en-US" sz="2000" b="1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2</a:t>
            </a:r>
            <a:r>
              <a:rPr lang="ru-RU" sz="2000" b="1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1-2023 </a:t>
            </a:r>
            <a:r>
              <a:rPr lang="ru-RU" sz="2000" b="1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ГОДАХ</a:t>
            </a:r>
            <a:endParaRPr lang="ru-RU" sz="2000" dirty="0"/>
          </a:p>
        </p:txBody>
      </p:sp>
      <p:sp>
        <p:nvSpPr>
          <p:cNvPr id="40980" name="AutoShape 7"/>
          <p:cNvSpPr>
            <a:spLocks noChangeArrowheads="1"/>
          </p:cNvSpPr>
          <p:nvPr/>
        </p:nvSpPr>
        <p:spPr bwMode="auto">
          <a:xfrm>
            <a:off x="2389189" y="1988840"/>
            <a:ext cx="1512887" cy="899226"/>
          </a:xfrm>
          <a:prstGeom prst="can">
            <a:avLst>
              <a:gd name="adj" fmla="val 18908"/>
            </a:avLst>
          </a:prstGeom>
          <a:solidFill>
            <a:srgbClr val="FF0000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0">
              <a:latin typeface="Calibri" pitchFamily="34" charset="0"/>
            </a:endParaRPr>
          </a:p>
        </p:txBody>
      </p:sp>
      <p:sp>
        <p:nvSpPr>
          <p:cNvPr id="40990" name="Скругленный прямоугольник 4"/>
          <p:cNvSpPr>
            <a:spLocks noChangeArrowheads="1"/>
          </p:cNvSpPr>
          <p:nvPr/>
        </p:nvSpPr>
        <p:spPr bwMode="auto">
          <a:xfrm>
            <a:off x="2339752" y="2204864"/>
            <a:ext cx="1585912" cy="52517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535,28</a:t>
            </a:r>
            <a:endParaRPr lang="ru-RU" altLang="ru-RU" sz="26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2" name="AutoShape 7"/>
          <p:cNvSpPr>
            <a:spLocks noChangeArrowheads="1"/>
          </p:cNvSpPr>
          <p:nvPr/>
        </p:nvSpPr>
        <p:spPr bwMode="auto">
          <a:xfrm>
            <a:off x="4702100" y="4149080"/>
            <a:ext cx="1512887" cy="648072"/>
          </a:xfrm>
          <a:prstGeom prst="can">
            <a:avLst>
              <a:gd name="adj" fmla="val 3568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0">
              <a:latin typeface="Calibri" pitchFamily="34" charset="0"/>
            </a:endParaRPr>
          </a:p>
        </p:txBody>
      </p:sp>
      <p:sp>
        <p:nvSpPr>
          <p:cNvPr id="43" name="Скругленный прямоугольник 4"/>
          <p:cNvSpPr>
            <a:spLocks noChangeArrowheads="1"/>
          </p:cNvSpPr>
          <p:nvPr/>
        </p:nvSpPr>
        <p:spPr bwMode="auto">
          <a:xfrm>
            <a:off x="4716016" y="4227319"/>
            <a:ext cx="1595437" cy="64807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906,00</a:t>
            </a:r>
            <a:endParaRPr lang="ru-RU" altLang="ru-RU" sz="26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6928385" y="4349926"/>
            <a:ext cx="1512887" cy="447226"/>
          </a:xfrm>
          <a:prstGeom prst="can">
            <a:avLst>
              <a:gd name="adj" fmla="val 3568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0">
              <a:latin typeface="Calibri" pitchFamily="34" charset="0"/>
            </a:endParaRPr>
          </a:p>
        </p:txBody>
      </p:sp>
      <p:sp>
        <p:nvSpPr>
          <p:cNvPr id="45" name="Скругленный прямоугольник 4"/>
          <p:cNvSpPr>
            <a:spLocks noChangeArrowheads="1"/>
          </p:cNvSpPr>
          <p:nvPr/>
        </p:nvSpPr>
        <p:spPr bwMode="auto">
          <a:xfrm>
            <a:off x="6841227" y="4401108"/>
            <a:ext cx="1595437" cy="47428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0,16</a:t>
            </a:r>
            <a:endParaRPr lang="ru-RU" altLang="ru-RU" sz="26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4702100" y="2780928"/>
            <a:ext cx="1512887" cy="1406484"/>
          </a:xfrm>
          <a:prstGeom prst="can">
            <a:avLst>
              <a:gd name="adj" fmla="val 16667"/>
            </a:avLst>
          </a:prstGeom>
          <a:gradFill rotWithShape="1">
            <a:gsLst>
              <a:gs pos="0">
                <a:srgbClr val="0099FF">
                  <a:alpha val="74001"/>
                </a:srgbClr>
              </a:gs>
              <a:gs pos="100000">
                <a:srgbClr val="0099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0">
              <a:latin typeface="Calibri" pitchFamily="34" charset="0"/>
            </a:endParaRPr>
          </a:p>
        </p:txBody>
      </p:sp>
      <p:sp>
        <p:nvSpPr>
          <p:cNvPr id="40982" name="Скругленный прямоугольник 4"/>
          <p:cNvSpPr>
            <a:spLocks noChangeArrowheads="1"/>
          </p:cNvSpPr>
          <p:nvPr/>
        </p:nvSpPr>
        <p:spPr bwMode="auto">
          <a:xfrm>
            <a:off x="4702100" y="3162699"/>
            <a:ext cx="1595437" cy="47269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2 903,62</a:t>
            </a:r>
            <a:endParaRPr lang="ru-RU" altLang="ru-RU" sz="26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68" name="AutoShape 7"/>
          <p:cNvSpPr>
            <a:spLocks noChangeArrowheads="1"/>
          </p:cNvSpPr>
          <p:nvPr/>
        </p:nvSpPr>
        <p:spPr bwMode="auto">
          <a:xfrm>
            <a:off x="4716895" y="2031250"/>
            <a:ext cx="1512888" cy="808508"/>
          </a:xfrm>
          <a:prstGeom prst="can">
            <a:avLst>
              <a:gd name="adj" fmla="val 21409"/>
            </a:avLst>
          </a:prstGeom>
          <a:solidFill>
            <a:srgbClr val="FF0000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0">
              <a:latin typeface="Calibri" pitchFamily="34" charset="0"/>
            </a:endParaRPr>
          </a:p>
        </p:txBody>
      </p:sp>
      <p:sp>
        <p:nvSpPr>
          <p:cNvPr id="40983" name="Скругленный прямоугольник 4"/>
          <p:cNvSpPr>
            <a:spLocks noChangeArrowheads="1"/>
          </p:cNvSpPr>
          <p:nvPr/>
        </p:nvSpPr>
        <p:spPr bwMode="auto">
          <a:xfrm>
            <a:off x="4716016" y="2276872"/>
            <a:ext cx="1512888" cy="4711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521,82</a:t>
            </a:r>
            <a:endParaRPr lang="ru-RU" altLang="ru-RU" sz="26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64" name="AutoShape 7"/>
          <p:cNvSpPr>
            <a:spLocks noChangeArrowheads="1"/>
          </p:cNvSpPr>
          <p:nvPr/>
        </p:nvSpPr>
        <p:spPr bwMode="auto">
          <a:xfrm>
            <a:off x="6923776" y="2996952"/>
            <a:ext cx="1512888" cy="1348782"/>
          </a:xfrm>
          <a:prstGeom prst="can">
            <a:avLst>
              <a:gd name="adj" fmla="val 16667"/>
            </a:avLst>
          </a:prstGeom>
          <a:gradFill rotWithShape="1">
            <a:gsLst>
              <a:gs pos="0">
                <a:srgbClr val="0099FF">
                  <a:alpha val="74001"/>
                </a:srgbClr>
              </a:gs>
              <a:gs pos="100000">
                <a:srgbClr val="0099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0">
              <a:latin typeface="Calibri" pitchFamily="34" charset="0"/>
            </a:endParaRPr>
          </a:p>
        </p:txBody>
      </p:sp>
      <p:sp>
        <p:nvSpPr>
          <p:cNvPr id="40985" name="Скругленный прямоугольник 4"/>
          <p:cNvSpPr>
            <a:spLocks noChangeArrowheads="1"/>
          </p:cNvSpPr>
          <p:nvPr/>
        </p:nvSpPr>
        <p:spPr bwMode="auto">
          <a:xfrm>
            <a:off x="7006780" y="3460364"/>
            <a:ext cx="1381644" cy="47269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2 744,94</a:t>
            </a:r>
            <a:endParaRPr lang="ru-RU" altLang="ru-RU" sz="26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65" name="AutoShape 7"/>
          <p:cNvSpPr>
            <a:spLocks noChangeArrowheads="1"/>
          </p:cNvSpPr>
          <p:nvPr/>
        </p:nvSpPr>
        <p:spPr bwMode="auto">
          <a:xfrm>
            <a:off x="6918854" y="2346575"/>
            <a:ext cx="1512887" cy="685785"/>
          </a:xfrm>
          <a:prstGeom prst="can">
            <a:avLst>
              <a:gd name="adj" fmla="val 25107"/>
            </a:avLst>
          </a:prstGeom>
          <a:solidFill>
            <a:srgbClr val="FF0000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0">
              <a:latin typeface="Calibri" pitchFamily="34" charset="0"/>
            </a:endParaRPr>
          </a:p>
        </p:txBody>
      </p:sp>
      <p:sp>
        <p:nvSpPr>
          <p:cNvPr id="40986" name="Скругленный прямоугольник 4"/>
          <p:cNvSpPr>
            <a:spLocks noChangeArrowheads="1"/>
          </p:cNvSpPr>
          <p:nvPr/>
        </p:nvSpPr>
        <p:spPr bwMode="auto">
          <a:xfrm>
            <a:off x="6864995" y="2525852"/>
            <a:ext cx="1595437" cy="4711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506,20</a:t>
            </a:r>
            <a:endParaRPr lang="ru-RU" altLang="ru-RU" sz="26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EBECB0B3-9C9F-4C14-8464-909FAA763FFD}"/>
              </a:ext>
            </a:extLst>
          </p:cNvPr>
          <p:cNvSpPr/>
          <p:nvPr/>
        </p:nvSpPr>
        <p:spPr>
          <a:xfrm>
            <a:off x="0" y="-27383"/>
            <a:ext cx="9144000" cy="979538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pic>
        <p:nvPicPr>
          <p:cNvPr id="2150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52154"/>
            <a:ext cx="6418263" cy="5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2101850" y="116184"/>
            <a:ext cx="5538788" cy="5252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i="1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328613" y="1021782"/>
            <a:ext cx="2703512" cy="58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latin typeface="Calibri" pitchFamily="34" charset="0"/>
                <a:cs typeface="Times New Roman" pitchFamily="18" charset="0"/>
              </a:rPr>
              <a:t>Бюджеты государственных внебюджетных фондов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6111877" y="1002286"/>
            <a:ext cx="2520950" cy="34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latin typeface="Calibri" pitchFamily="34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1042988" y="3093978"/>
            <a:ext cx="1512887" cy="58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latin typeface="Calibri" pitchFamily="34" charset="0"/>
                <a:cs typeface="Times New Roman" pitchFamily="18" charset="0"/>
              </a:rPr>
              <a:t>Бюджеты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latin typeface="Calibri" pitchFamily="34" charset="0"/>
                <a:cs typeface="Times New Roman" pitchFamily="18" charset="0"/>
              </a:rPr>
              <a:t>субъектов РФ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6443663" y="2676991"/>
            <a:ext cx="2595562" cy="83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latin typeface="Calibri" pitchFamily="34" charset="0"/>
                <a:cs typeface="Times New Roman" pitchFamily="18" charset="0"/>
              </a:rPr>
              <a:t>Бюджеты территориальных государственных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latin typeface="Calibri" pitchFamily="34" charset="0"/>
                <a:cs typeface="Times New Roman" pitchFamily="18" charset="0"/>
              </a:rPr>
              <a:t>фондов РФ</a:t>
            </a: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827089" y="4165093"/>
            <a:ext cx="2016125" cy="83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latin typeface="Calibri" pitchFamily="34" charset="0"/>
                <a:cs typeface="Times New Roman" pitchFamily="18" charset="0"/>
              </a:rPr>
              <a:t>Бюджеты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latin typeface="Calibri" pitchFamily="34" charset="0"/>
                <a:cs typeface="Times New Roman" pitchFamily="18" charset="0"/>
              </a:rPr>
              <a:t>муниципальных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latin typeface="Calibri" pitchFamily="34" charset="0"/>
                <a:cs typeface="Times New Roman" pitchFamily="18" charset="0"/>
              </a:rPr>
              <a:t>районов</a:t>
            </a: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2916238" y="5876012"/>
            <a:ext cx="1295400" cy="83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latin typeface="Calibri" pitchFamily="34" charset="0"/>
                <a:cs typeface="Times New Roman" pitchFamily="18" charset="0"/>
              </a:rPr>
              <a:t>Бюджеты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latin typeface="Calibri" pitchFamily="34" charset="0"/>
                <a:cs typeface="Times New Roman" pitchFamily="18" charset="0"/>
              </a:rPr>
              <a:t>городских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latin typeface="Calibri" pitchFamily="34" charset="0"/>
                <a:cs typeface="Times New Roman" pitchFamily="18" charset="0"/>
              </a:rPr>
              <a:t>округов</a:t>
            </a:r>
          </a:p>
        </p:txBody>
      </p:sp>
      <p:sp>
        <p:nvSpPr>
          <p:cNvPr id="21515" name="Rectangle 12"/>
          <p:cNvSpPr>
            <a:spLocks noChangeArrowheads="1"/>
          </p:cNvSpPr>
          <p:nvPr/>
        </p:nvSpPr>
        <p:spPr bwMode="auto">
          <a:xfrm>
            <a:off x="4538669" y="5876017"/>
            <a:ext cx="2325687" cy="58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latin typeface="Calibri" pitchFamily="34" charset="0"/>
                <a:cs typeface="Times New Roman" pitchFamily="18" charset="0"/>
              </a:rPr>
              <a:t>Бюджеты городских и сельских поселений</a:t>
            </a:r>
          </a:p>
        </p:txBody>
      </p:sp>
      <p:sp>
        <p:nvSpPr>
          <p:cNvPr id="21516" name="Rectangle 13"/>
          <p:cNvSpPr>
            <a:spLocks noChangeArrowheads="1"/>
          </p:cNvSpPr>
          <p:nvPr/>
        </p:nvSpPr>
        <p:spPr bwMode="auto">
          <a:xfrm>
            <a:off x="7076855" y="4790573"/>
            <a:ext cx="2268537" cy="206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latin typeface="Calibri" pitchFamily="34" charset="0"/>
                <a:cs typeface="Times New Roman" pitchFamily="18" charset="0"/>
              </a:rPr>
              <a:t>Бюджеты внутригородских муниципальных образований городов федерального значения, Москвы, Санкт-Петербурга, Севастополя</a:t>
            </a:r>
          </a:p>
        </p:txBody>
      </p:sp>
      <p:sp>
        <p:nvSpPr>
          <p:cNvPr id="21517" name="Rectangle 15"/>
          <p:cNvSpPr>
            <a:spLocks noChangeArrowheads="1"/>
          </p:cNvSpPr>
          <p:nvPr/>
        </p:nvSpPr>
        <p:spPr bwMode="auto">
          <a:xfrm>
            <a:off x="5940433" y="1406938"/>
            <a:ext cx="2879725" cy="8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ФЕДЕРАЛЬНЫЙ УРОВЕНЬ</a:t>
            </a:r>
          </a:p>
        </p:txBody>
      </p:sp>
      <p:sp>
        <p:nvSpPr>
          <p:cNvPr id="21518" name="Rectangle 16"/>
          <p:cNvSpPr>
            <a:spLocks noChangeArrowheads="1"/>
          </p:cNvSpPr>
          <p:nvPr/>
        </p:nvSpPr>
        <p:spPr bwMode="auto">
          <a:xfrm>
            <a:off x="107951" y="2274335"/>
            <a:ext cx="2879725" cy="83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folHlink"/>
                </a:solidFill>
                <a:latin typeface="Calibri" pitchFamily="34" charset="0"/>
                <a:cs typeface="Times New Roman" pitchFamily="18" charset="0"/>
              </a:rPr>
              <a:t>РЕГИОНАЛЬНЫЙ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folHlink"/>
                </a:solidFill>
                <a:latin typeface="Calibri" pitchFamily="34" charset="0"/>
                <a:cs typeface="Times New Roman" pitchFamily="18" charset="0"/>
              </a:rPr>
              <a:t>УРОВЕНЬ</a:t>
            </a:r>
          </a:p>
        </p:txBody>
      </p:sp>
      <p:sp>
        <p:nvSpPr>
          <p:cNvPr id="21519" name="Rectangle 18"/>
          <p:cNvSpPr>
            <a:spLocks noChangeArrowheads="1"/>
          </p:cNvSpPr>
          <p:nvPr/>
        </p:nvSpPr>
        <p:spPr bwMode="auto">
          <a:xfrm>
            <a:off x="-12874" y="5661248"/>
            <a:ext cx="3360738" cy="83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rgbClr val="3366FF"/>
                </a:solidFill>
                <a:latin typeface="Calibri" pitchFamily="34" charset="0"/>
                <a:cs typeface="Times New Roman" pitchFamily="18" charset="0"/>
              </a:rPr>
              <a:t>МУНИЦИПАЛЬНЫЙ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rgbClr val="3366FF"/>
                </a:solidFill>
                <a:latin typeface="Calibri" pitchFamily="34" charset="0"/>
                <a:cs typeface="Times New Roman" pitchFamily="18" charset="0"/>
              </a:rPr>
              <a:t>УРОВЕНЬ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-468560" y="60088"/>
            <a:ext cx="5660926" cy="6493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УРОВНИ БЮДЖЕТНОЙ СИСТЕМЫ 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3F6C411A-F54D-411E-BA15-65CB10B330B1}"/>
              </a:ext>
            </a:extLst>
          </p:cNvPr>
          <p:cNvCxnSpPr>
            <a:cxnSpLocks/>
          </p:cNvCxnSpPr>
          <p:nvPr/>
        </p:nvCxnSpPr>
        <p:spPr>
          <a:xfrm>
            <a:off x="304800" y="44624"/>
            <a:ext cx="0" cy="792088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42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3" descr="Картинки по запросу синий фон к презентации">
            <a:extLst>
              <a:ext uri="{FF2B5EF4-FFF2-40B4-BE49-F238E27FC236}">
                <a16:creationId xmlns:a16="http://schemas.microsoft.com/office/drawing/2014/main" xmlns="" id="{C216CFBA-C539-4D28-8CAC-5BA819EEF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E4366149-359A-4113-8D57-5496A8F55592}"/>
              </a:ext>
            </a:extLst>
          </p:cNvPr>
          <p:cNvSpPr/>
          <p:nvPr/>
        </p:nvSpPr>
        <p:spPr>
          <a:xfrm>
            <a:off x="0" y="-27384"/>
            <a:ext cx="9144000" cy="1332457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sp>
        <p:nvSpPr>
          <p:cNvPr id="47108" name="AutoShape 76"/>
          <p:cNvSpPr>
            <a:spLocks noChangeArrowheads="1"/>
          </p:cNvSpPr>
          <p:nvPr/>
        </p:nvSpPr>
        <p:spPr bwMode="auto">
          <a:xfrm>
            <a:off x="2613348" y="3573016"/>
            <a:ext cx="1584325" cy="2482433"/>
          </a:xfrm>
          <a:prstGeom prst="can">
            <a:avLst>
              <a:gd name="adj" fmla="val 11529"/>
            </a:avLst>
          </a:prstGeom>
          <a:solidFill>
            <a:srgbClr val="00CC00"/>
          </a:solidFill>
          <a:ln>
            <a:noFill/>
          </a:ln>
          <a:effectLst/>
          <a:extLst/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09" name="AutoShape 60"/>
          <p:cNvSpPr>
            <a:spLocks noChangeArrowheads="1"/>
          </p:cNvSpPr>
          <p:nvPr/>
        </p:nvSpPr>
        <p:spPr bwMode="auto">
          <a:xfrm>
            <a:off x="2611760" y="2998156"/>
            <a:ext cx="1584325" cy="794185"/>
          </a:xfrm>
          <a:prstGeom prst="can">
            <a:avLst>
              <a:gd name="adj" fmla="val 7569"/>
            </a:avLst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2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11" name="Rectangle 77"/>
          <p:cNvSpPr>
            <a:spLocks noChangeArrowheads="1"/>
          </p:cNvSpPr>
          <p:nvPr/>
        </p:nvSpPr>
        <p:spPr bwMode="auto">
          <a:xfrm>
            <a:off x="2634339" y="4297120"/>
            <a:ext cx="1475806" cy="82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6 121,73</a:t>
            </a:r>
            <a:endParaRPr lang="ru-RU" altLang="ru-RU" sz="24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или </a:t>
            </a:r>
            <a:r>
              <a:rPr lang="ru-RU" altLang="ru-RU" sz="2400" i="1" dirty="0" smtClean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86,4%</a:t>
            </a:r>
            <a:endParaRPr lang="ru-RU" altLang="ru-RU" sz="2400" i="1" dirty="0">
              <a:solidFill>
                <a:srgbClr val="FF33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12" name="Rectangle 78"/>
          <p:cNvSpPr>
            <a:spLocks noChangeArrowheads="1"/>
          </p:cNvSpPr>
          <p:nvPr/>
        </p:nvSpPr>
        <p:spPr bwMode="auto">
          <a:xfrm>
            <a:off x="2634002" y="2996565"/>
            <a:ext cx="1366802" cy="76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960,42</a:t>
            </a:r>
            <a:endParaRPr lang="ru-RU" altLang="ru-RU" sz="22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или </a:t>
            </a:r>
            <a:r>
              <a:rPr lang="ru-RU" altLang="ru-RU" sz="2200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13,6</a:t>
            </a:r>
            <a:r>
              <a:rPr lang="ru-RU" altLang="ru-RU" sz="2200" i="1" dirty="0" smtClean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%</a:t>
            </a:r>
            <a:endParaRPr lang="ru-RU" altLang="ru-RU" sz="2200" i="1" dirty="0">
              <a:solidFill>
                <a:srgbClr val="FF33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4042" name="Rectangle 81"/>
          <p:cNvSpPr>
            <a:spLocks noChangeArrowheads="1"/>
          </p:cNvSpPr>
          <p:nvPr/>
        </p:nvSpPr>
        <p:spPr bwMode="auto">
          <a:xfrm>
            <a:off x="139874" y="1526494"/>
            <a:ext cx="8569325" cy="76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2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           В </a:t>
            </a:r>
            <a:r>
              <a:rPr lang="ru-RU" altLang="ru-RU" sz="22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2021-2023  </a:t>
            </a:r>
            <a:r>
              <a:rPr lang="ru-RU" altLang="ru-RU" sz="22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годах  в местном бюджете планируется реализация  </a:t>
            </a:r>
            <a:r>
              <a:rPr lang="ru-RU" altLang="ru-RU" sz="2200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25 муниципальных программ</a:t>
            </a:r>
            <a:endParaRPr lang="ru-RU" altLang="ru-RU" sz="28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14" name="AutoShape 84"/>
          <p:cNvSpPr>
            <a:spLocks noChangeArrowheads="1"/>
          </p:cNvSpPr>
          <p:nvPr/>
        </p:nvSpPr>
        <p:spPr bwMode="auto">
          <a:xfrm>
            <a:off x="163835" y="3069776"/>
            <a:ext cx="2447925" cy="722565"/>
          </a:xfrm>
          <a:prstGeom prst="homePlate">
            <a:avLst>
              <a:gd name="adj" fmla="val 73056"/>
            </a:avLst>
          </a:prstGeom>
          <a:gradFill rotWithShape="1">
            <a:gsLst>
              <a:gs pos="0">
                <a:srgbClr val="3366FF">
                  <a:alpha val="67000"/>
                </a:srgbClr>
              </a:gs>
              <a:gs pos="100000">
                <a:srgbClr val="6666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15" name="Rectangle 80"/>
          <p:cNvSpPr>
            <a:spLocks noChangeArrowheads="1"/>
          </p:cNvSpPr>
          <p:nvPr/>
        </p:nvSpPr>
        <p:spPr bwMode="auto">
          <a:xfrm>
            <a:off x="308297" y="3069777"/>
            <a:ext cx="1925637" cy="63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Непрограммные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47116" name="AutoShape 85"/>
          <p:cNvSpPr>
            <a:spLocks noChangeArrowheads="1"/>
          </p:cNvSpPr>
          <p:nvPr/>
        </p:nvSpPr>
        <p:spPr bwMode="auto">
          <a:xfrm>
            <a:off x="163835" y="4755150"/>
            <a:ext cx="2447925" cy="722565"/>
          </a:xfrm>
          <a:prstGeom prst="homePlate">
            <a:avLst>
              <a:gd name="adj" fmla="val 73056"/>
            </a:avLst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ru-RU" alt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17" name="Rectangle 79"/>
          <p:cNvSpPr>
            <a:spLocks noChangeArrowheads="1"/>
          </p:cNvSpPr>
          <p:nvPr/>
        </p:nvSpPr>
        <p:spPr bwMode="auto">
          <a:xfrm>
            <a:off x="381322" y="4828361"/>
            <a:ext cx="1687512" cy="63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Программные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2684338" y="6039920"/>
            <a:ext cx="1671638" cy="48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600" b="1" dirty="0">
                <a:latin typeface="Calibri" pitchFamily="34" charset="0"/>
                <a:cs typeface="Times New Roman" pitchFamily="18" charset="0"/>
              </a:rPr>
              <a:t>20</a:t>
            </a:r>
            <a:r>
              <a:rPr lang="ru-RU" altLang="ru-RU" sz="2600" b="1" dirty="0" smtClean="0">
                <a:latin typeface="Calibri" pitchFamily="34" charset="0"/>
                <a:cs typeface="Times New Roman" pitchFamily="18" charset="0"/>
              </a:rPr>
              <a:t>21год</a:t>
            </a:r>
            <a:endParaRPr lang="ru-RU" altLang="ru-RU" sz="26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19" name="Rectangle 14"/>
          <p:cNvSpPr>
            <a:spLocks noChangeArrowheads="1"/>
          </p:cNvSpPr>
          <p:nvPr/>
        </p:nvSpPr>
        <p:spPr bwMode="auto">
          <a:xfrm>
            <a:off x="4902523" y="6039920"/>
            <a:ext cx="1671637" cy="48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600" b="1" dirty="0">
                <a:latin typeface="Calibri" pitchFamily="34" charset="0"/>
                <a:cs typeface="Times New Roman" pitchFamily="18" charset="0"/>
              </a:rPr>
              <a:t>20</a:t>
            </a:r>
            <a:r>
              <a:rPr lang="ru-RU" altLang="ru-RU" sz="2600" b="1" dirty="0" smtClean="0">
                <a:latin typeface="Calibri" pitchFamily="34" charset="0"/>
                <a:cs typeface="Times New Roman" pitchFamily="18" charset="0"/>
              </a:rPr>
              <a:t>22</a:t>
            </a:r>
            <a:r>
              <a:rPr lang="en-US" altLang="ru-RU" sz="26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2600" b="1" dirty="0">
                <a:latin typeface="Calibri" pitchFamily="34" charset="0"/>
                <a:cs typeface="Times New Roman" pitchFamily="18" charset="0"/>
              </a:rPr>
              <a:t>год</a:t>
            </a:r>
          </a:p>
        </p:txBody>
      </p:sp>
      <p:sp>
        <p:nvSpPr>
          <p:cNvPr id="47120" name="Rectangle 14"/>
          <p:cNvSpPr>
            <a:spLocks noChangeArrowheads="1"/>
          </p:cNvSpPr>
          <p:nvPr/>
        </p:nvSpPr>
        <p:spPr bwMode="auto">
          <a:xfrm>
            <a:off x="7148834" y="6039920"/>
            <a:ext cx="1671638" cy="48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600" b="1" dirty="0" smtClean="0">
                <a:latin typeface="Calibri" pitchFamily="34" charset="0"/>
                <a:cs typeface="Times New Roman" pitchFamily="18" charset="0"/>
              </a:rPr>
              <a:t>202</a:t>
            </a:r>
            <a:r>
              <a:rPr lang="ru-RU" altLang="ru-RU" sz="2600" b="1" dirty="0" smtClean="0">
                <a:latin typeface="Calibri" pitchFamily="34" charset="0"/>
                <a:cs typeface="Times New Roman" pitchFamily="18" charset="0"/>
              </a:rPr>
              <a:t>3</a:t>
            </a:r>
            <a:r>
              <a:rPr lang="en-US" altLang="ru-RU" sz="26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2600" b="1" dirty="0">
                <a:latin typeface="Calibri" pitchFamily="34" charset="0"/>
                <a:cs typeface="Times New Roman" pitchFamily="18" charset="0"/>
              </a:rPr>
              <a:t>год</a:t>
            </a:r>
          </a:p>
        </p:txBody>
      </p:sp>
      <p:sp>
        <p:nvSpPr>
          <p:cNvPr id="47121" name="AutoShape 76"/>
          <p:cNvSpPr>
            <a:spLocks noChangeArrowheads="1"/>
          </p:cNvSpPr>
          <p:nvPr/>
        </p:nvSpPr>
        <p:spPr bwMode="auto">
          <a:xfrm>
            <a:off x="4772348" y="3573016"/>
            <a:ext cx="1584325" cy="2482433"/>
          </a:xfrm>
          <a:prstGeom prst="can">
            <a:avLst>
              <a:gd name="adj" fmla="val 11529"/>
            </a:avLst>
          </a:prstGeom>
          <a:solidFill>
            <a:srgbClr val="00CC00"/>
          </a:solidFill>
          <a:ln>
            <a:noFill/>
          </a:ln>
          <a:effectLst/>
          <a:extLst/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22" name="AutoShape 60"/>
          <p:cNvSpPr>
            <a:spLocks noChangeArrowheads="1"/>
          </p:cNvSpPr>
          <p:nvPr/>
        </p:nvSpPr>
        <p:spPr bwMode="auto">
          <a:xfrm>
            <a:off x="4770760" y="2894972"/>
            <a:ext cx="1584325" cy="897369"/>
          </a:xfrm>
          <a:prstGeom prst="can">
            <a:avLst>
              <a:gd name="adj" fmla="val 7569"/>
            </a:avLst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23" name="AutoShape 76"/>
          <p:cNvSpPr>
            <a:spLocks noChangeArrowheads="1"/>
          </p:cNvSpPr>
          <p:nvPr/>
        </p:nvSpPr>
        <p:spPr bwMode="auto">
          <a:xfrm>
            <a:off x="7025755" y="3487166"/>
            <a:ext cx="1584325" cy="2568283"/>
          </a:xfrm>
          <a:prstGeom prst="can">
            <a:avLst>
              <a:gd name="adj" fmla="val 11529"/>
            </a:avLst>
          </a:prstGeom>
          <a:solidFill>
            <a:srgbClr val="00CC00"/>
          </a:solidFill>
          <a:ln>
            <a:noFill/>
          </a:ln>
          <a:effectLst/>
          <a:extLst/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24" name="AutoShape 60"/>
          <p:cNvSpPr>
            <a:spLocks noChangeArrowheads="1"/>
          </p:cNvSpPr>
          <p:nvPr/>
        </p:nvSpPr>
        <p:spPr bwMode="auto">
          <a:xfrm>
            <a:off x="7025754" y="2776703"/>
            <a:ext cx="1584325" cy="1082218"/>
          </a:xfrm>
          <a:prstGeom prst="can">
            <a:avLst>
              <a:gd name="adj" fmla="val 7569"/>
            </a:avLst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25" name="Rectangle 77"/>
          <p:cNvSpPr>
            <a:spLocks noChangeArrowheads="1"/>
          </p:cNvSpPr>
          <p:nvPr/>
        </p:nvSpPr>
        <p:spPr bwMode="auto">
          <a:xfrm>
            <a:off x="4761020" y="4340212"/>
            <a:ext cx="1544734" cy="82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6 134,95</a:t>
            </a:r>
            <a:endParaRPr lang="ru-RU" altLang="ru-RU" sz="24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или </a:t>
            </a:r>
            <a:r>
              <a:rPr lang="ru-RU" altLang="ru-RU" sz="2400" i="1" dirty="0" smtClean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86,4 </a:t>
            </a:r>
            <a:r>
              <a:rPr lang="ru-RU" altLang="ru-RU" sz="2400" i="1" dirty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%</a:t>
            </a:r>
          </a:p>
        </p:txBody>
      </p:sp>
      <p:sp>
        <p:nvSpPr>
          <p:cNvPr id="47126" name="Rectangle 78"/>
          <p:cNvSpPr>
            <a:spLocks noChangeArrowheads="1"/>
          </p:cNvSpPr>
          <p:nvPr/>
        </p:nvSpPr>
        <p:spPr bwMode="auto">
          <a:xfrm>
            <a:off x="4840316" y="2966325"/>
            <a:ext cx="1430922" cy="76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964,59</a:t>
            </a:r>
            <a:endParaRPr lang="ru-RU" altLang="ru-RU" sz="22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или </a:t>
            </a:r>
            <a:r>
              <a:rPr lang="ru-RU" altLang="ru-RU" sz="2200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13,6</a:t>
            </a:r>
            <a:r>
              <a:rPr lang="ru-RU" altLang="ru-RU" sz="2200" i="1" dirty="0" smtClean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2200" i="1" dirty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%</a:t>
            </a:r>
          </a:p>
        </p:txBody>
      </p:sp>
      <p:sp>
        <p:nvSpPr>
          <p:cNvPr id="47127" name="Rectangle 77"/>
          <p:cNvSpPr>
            <a:spLocks noChangeArrowheads="1"/>
          </p:cNvSpPr>
          <p:nvPr/>
        </p:nvSpPr>
        <p:spPr bwMode="auto">
          <a:xfrm>
            <a:off x="7045551" y="4334318"/>
            <a:ext cx="1544734" cy="82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5 </a:t>
            </a:r>
            <a:r>
              <a:rPr lang="ru-RU" altLang="ru-RU" sz="24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084,48</a:t>
            </a:r>
            <a:endParaRPr lang="ru-RU" altLang="ru-RU" sz="24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или </a:t>
            </a:r>
            <a:r>
              <a:rPr lang="ru-RU" altLang="ru-RU" sz="2400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83,0</a:t>
            </a:r>
            <a:r>
              <a:rPr lang="ru-RU" altLang="ru-RU" sz="2400" i="1" dirty="0" smtClean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2400" i="1" dirty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%</a:t>
            </a:r>
          </a:p>
        </p:txBody>
      </p:sp>
      <p:sp>
        <p:nvSpPr>
          <p:cNvPr id="47128" name="Rectangle 78"/>
          <p:cNvSpPr>
            <a:spLocks noChangeArrowheads="1"/>
          </p:cNvSpPr>
          <p:nvPr/>
        </p:nvSpPr>
        <p:spPr bwMode="auto">
          <a:xfrm>
            <a:off x="7140605" y="2924944"/>
            <a:ext cx="1430922" cy="76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 </a:t>
            </a:r>
            <a:r>
              <a:rPr lang="ru-RU" altLang="ru-RU" sz="22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039,60</a:t>
            </a:r>
            <a:endParaRPr lang="ru-RU" altLang="ru-RU" sz="22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или </a:t>
            </a:r>
            <a:r>
              <a:rPr lang="ru-RU" altLang="ru-RU" sz="2200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17,0 </a:t>
            </a:r>
            <a:r>
              <a:rPr lang="ru-RU" altLang="ru-RU" sz="2200" i="1" dirty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%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19" y="35208"/>
            <a:ext cx="9217019" cy="84193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2000" b="1" kern="1200" dirty="0">
                <a:solidFill>
                  <a:srgbClr val="FFFFFF"/>
                </a:solidFill>
                <a:latin typeface="Calibri"/>
                <a:ea typeface="+mn-ea"/>
                <a:cs typeface="Times New Roman"/>
              </a:rPr>
              <a:t>РАСПРЕДЕЛЕНИЕ БЮДЖЕТНЫХ АССИГНОВАНИЙ ПО МУНИЦИПАЛЬНЫМ ПРОГРАММАМ И НЕПРОГРАММНЫМ НАПРАВЛЕНИЯМ ДЕЯТЕЛЬНОСТИ  </a:t>
            </a:r>
            <a:br>
              <a:rPr lang="ru-RU" sz="2000" b="1" kern="1200" dirty="0">
                <a:solidFill>
                  <a:srgbClr val="FFFFFF"/>
                </a:solidFill>
                <a:latin typeface="Calibri"/>
                <a:ea typeface="+mn-ea"/>
                <a:cs typeface="Times New Roman"/>
              </a:rPr>
            </a:br>
            <a:r>
              <a:rPr lang="ru-RU" sz="2000" b="1" kern="1200" dirty="0">
                <a:solidFill>
                  <a:srgbClr val="FFFFFF"/>
                </a:solidFill>
                <a:latin typeface="Calibri"/>
                <a:ea typeface="+mn-ea"/>
                <a:cs typeface="Times New Roman"/>
              </a:rPr>
              <a:t>В </a:t>
            </a:r>
            <a:r>
              <a:rPr lang="ru-RU" sz="2000" b="1" kern="1200" dirty="0" smtClean="0">
                <a:solidFill>
                  <a:srgbClr val="FFFFFF"/>
                </a:solidFill>
                <a:latin typeface="Calibri"/>
                <a:ea typeface="+mn-ea"/>
                <a:cs typeface="Times New Roman"/>
              </a:rPr>
              <a:t>2021-2023 </a:t>
            </a:r>
            <a:r>
              <a:rPr lang="ru-RU" sz="2000" b="1" kern="1200" dirty="0">
                <a:solidFill>
                  <a:srgbClr val="FFFFFF"/>
                </a:solidFill>
                <a:latin typeface="Calibri"/>
                <a:ea typeface="+mn-ea"/>
                <a:cs typeface="Times New Roman"/>
              </a:rPr>
              <a:t>ГОДАХ </a:t>
            </a:r>
            <a:endParaRPr lang="ru-RU" dirty="0"/>
          </a:p>
        </p:txBody>
      </p:sp>
      <p:sp>
        <p:nvSpPr>
          <p:cNvPr id="28" name="Скругленный прямоугольник 4">
            <a:extLst>
              <a:ext uri="{FF2B5EF4-FFF2-40B4-BE49-F238E27FC236}">
                <a16:creationId xmlns:a16="http://schemas.microsoft.com/office/drawing/2014/main" xmlns="" id="{06409C49-BA82-4E6D-9B64-BC4BAF158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5352" y="900296"/>
            <a:ext cx="2351088" cy="44267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млн.</a:t>
            </a:r>
            <a:r>
              <a:rPr lang="en-US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59645D84-DC16-4AAD-B3CE-888ADCECF35C}"/>
              </a:ext>
            </a:extLst>
          </p:cNvPr>
          <p:cNvCxnSpPr>
            <a:cxnSpLocks/>
          </p:cNvCxnSpPr>
          <p:nvPr/>
        </p:nvCxnSpPr>
        <p:spPr>
          <a:xfrm>
            <a:off x="179512" y="35208"/>
            <a:ext cx="0" cy="119785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78">
            <a:extLst>
              <a:ext uri="{FF2B5EF4-FFF2-40B4-BE49-F238E27FC236}">
                <a16:creationId xmlns:a16="http://schemas.microsoft.com/office/drawing/2014/main" xmlns="" id="{FEFE87AA-4F3F-48A5-9012-DE103DF22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472" y="2429703"/>
            <a:ext cx="1160015" cy="42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7 082,15</a:t>
            </a:r>
            <a:endParaRPr lang="ru-RU" altLang="ru-RU" sz="22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1" name="Rectangle 78">
            <a:extLst>
              <a:ext uri="{FF2B5EF4-FFF2-40B4-BE49-F238E27FC236}">
                <a16:creationId xmlns:a16="http://schemas.microsoft.com/office/drawing/2014/main" xmlns="" id="{EA044FA0-69E7-4F0F-A907-2B1A4E89A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040" y="2420888"/>
            <a:ext cx="1160015" cy="42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7 099,54</a:t>
            </a:r>
            <a:endParaRPr lang="ru-RU" altLang="ru-RU" sz="22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2" name="Rectangle 78">
            <a:extLst>
              <a:ext uri="{FF2B5EF4-FFF2-40B4-BE49-F238E27FC236}">
                <a16:creationId xmlns:a16="http://schemas.microsoft.com/office/drawing/2014/main" xmlns="" id="{2715E0C4-85CA-44AD-971D-C1E340AD8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409" y="2225009"/>
            <a:ext cx="1160015" cy="42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 </a:t>
            </a:r>
            <a:r>
              <a:rPr lang="ru-RU" altLang="ru-RU" sz="22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124,08</a:t>
            </a:r>
            <a:endParaRPr lang="ru-RU" altLang="ru-RU" sz="2200" i="1" dirty="0">
              <a:solidFill>
                <a:srgbClr val="FF33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6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C2032495-22D4-4310-BE5C-F3E58D4DC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9F6C72E-603E-435F-86E7-48884719F262}"/>
              </a:ext>
            </a:extLst>
          </p:cNvPr>
          <p:cNvSpPr/>
          <p:nvPr/>
        </p:nvSpPr>
        <p:spPr>
          <a:xfrm>
            <a:off x="0" y="-27384"/>
            <a:ext cx="9144000" cy="825189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sp>
        <p:nvSpPr>
          <p:cNvPr id="9" name="Скругленный прямоугольник 4">
            <a:extLst>
              <a:ext uri="{FF2B5EF4-FFF2-40B4-BE49-F238E27FC236}">
                <a16:creationId xmlns="" xmlns:a16="http://schemas.microsoft.com/office/drawing/2014/main" id="{699CE2DD-47D2-4433-815D-FCE40E773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5352" y="900296"/>
            <a:ext cx="2351088" cy="44267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млн.</a:t>
            </a:r>
            <a:r>
              <a:rPr lang="en-US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12E90E69-3961-4916-9C27-334BA2F57D59}"/>
              </a:ext>
            </a:extLst>
          </p:cNvPr>
          <p:cNvCxnSpPr>
            <a:cxnSpLocks/>
          </p:cNvCxnSpPr>
          <p:nvPr/>
        </p:nvCxnSpPr>
        <p:spPr>
          <a:xfrm>
            <a:off x="179512" y="35208"/>
            <a:ext cx="0" cy="441464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7253" name="Group 21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75229298"/>
              </p:ext>
            </p:extLst>
          </p:nvPr>
        </p:nvGraphicFramePr>
        <p:xfrm>
          <a:off x="179389" y="902308"/>
          <a:ext cx="8785225" cy="4518732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928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221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371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муниципальных программ,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в том числе по направлениям</a:t>
                      </a: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2019 </a:t>
                      </a:r>
                      <a:r>
                        <a:rPr kumimoji="0" lang="ru-RU" altLang="moh-C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Факт </a:t>
                      </a:r>
                    </a:p>
                  </a:txBody>
                  <a:tcPr marL="90000" marR="90000" marT="46908" marB="46908" vert="eaVert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2020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год оценка </a:t>
                      </a:r>
                    </a:p>
                  </a:txBody>
                  <a:tcPr marL="90000" marR="90000" marT="46908" marB="46908" vert="eaVert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Прогноз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46908" marB="46908" vert="eaVert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год прогноз</a:t>
                      </a:r>
                    </a:p>
                  </a:txBody>
                  <a:tcPr marL="90000" marR="90000" marT="46908" marB="46908" vert="eaVert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Прогноз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46908" marB="46908" vert="eaVert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3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Развитие социально-культурной сферы, в том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числе: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837,8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180,8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5 033,5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4 983,6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4 657,7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73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качества и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доступности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образования</a:t>
                      </a: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011,1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093,6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4 080,0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106,2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928,1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67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Развитие физической культуры и спорта в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городе Комсомольске-на-Амуре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209,6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291,5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481,7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325,2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209,6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60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Развитие культуры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в городе Комсомольске-на-Амуре</a:t>
                      </a: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435,4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445,0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385,7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447,7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437,3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</a:tr>
              <a:tr h="4951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Развитие молодежной политики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в городе Комсомольске-на-Амуре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74,1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71,4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68,7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75,7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74,8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</a:tr>
              <a:tr h="3368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качественным жильем</a:t>
                      </a: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107,0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278,5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28,8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</a:tr>
              <a:tr h="9472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Дополнительные меры социальной поддержки отдельных категорий граждан, семей с детьми муниципального образования городского округа «Город Комсомольск-на-Амуре»</a:t>
                      </a: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69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Доступная среда</a:t>
                      </a: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35811"/>
            <a:ext cx="7149603" cy="440861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РАСХОДЫ НА РЕАЛИЗАЦИЮ МУНИЦИПАЛЬНЫХ ПРОГРАММ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4">
            <a:extLst>
              <a:ext uri="{FF2B5EF4-FFF2-40B4-BE49-F238E27FC236}">
                <a16:creationId xmlns="" xmlns:a16="http://schemas.microsoft.com/office/drawing/2014/main" id="{1AD26EC1-3257-4B2C-886B-C294EF416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528" y="394038"/>
            <a:ext cx="2351088" cy="44267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млн</a:t>
            </a:r>
            <a:r>
              <a:rPr lang="en-US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245360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ABBDF29A-9F48-401E-80C3-3EFA8F0FC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35208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BD4F2CB-9FAF-4257-892B-2F01EBC63831}"/>
              </a:ext>
            </a:extLst>
          </p:cNvPr>
          <p:cNvSpPr/>
          <p:nvPr/>
        </p:nvSpPr>
        <p:spPr>
          <a:xfrm>
            <a:off x="0" y="-27384"/>
            <a:ext cx="9144000" cy="825189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7D0053F6-0E3A-4968-A5C6-836AA2500C0D}"/>
              </a:ext>
            </a:extLst>
          </p:cNvPr>
          <p:cNvCxnSpPr>
            <a:cxnSpLocks/>
          </p:cNvCxnSpPr>
          <p:nvPr/>
        </p:nvCxnSpPr>
        <p:spPr>
          <a:xfrm>
            <a:off x="179512" y="35208"/>
            <a:ext cx="0" cy="35883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6E9CB4E4-D2A2-4ED4-B65F-19057C540334}"/>
              </a:ext>
            </a:extLst>
          </p:cNvPr>
          <p:cNvSpPr txBox="1">
            <a:spLocks/>
          </p:cNvSpPr>
          <p:nvPr/>
        </p:nvSpPr>
        <p:spPr bwMode="auto">
          <a:xfrm>
            <a:off x="107504" y="-27384"/>
            <a:ext cx="7149603" cy="44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kern="120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РАСХОДЫ НА РЕАЛИЗАЦИЮ МУНИЦИПАЛЬНЫХ ПРОГРАММ</a:t>
            </a:r>
            <a:endParaRPr lang="ru-RU" sz="2000" kern="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4">
            <a:extLst>
              <a:ext uri="{FF2B5EF4-FFF2-40B4-BE49-F238E27FC236}">
                <a16:creationId xmlns="" xmlns:a16="http://schemas.microsoft.com/office/drawing/2014/main" id="{E1F144B1-82F7-4B5A-80BF-2295D8D1C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528" y="394038"/>
            <a:ext cx="2351088" cy="44267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млн</a:t>
            </a:r>
            <a:r>
              <a:rPr lang="en-US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graphicFrame>
        <p:nvGraphicFramePr>
          <p:cNvPr id="88340" name="Group 27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92359224"/>
              </p:ext>
            </p:extLst>
          </p:nvPr>
        </p:nvGraphicFramePr>
        <p:xfrm>
          <a:off x="93154" y="1196752"/>
          <a:ext cx="8949754" cy="5600255"/>
        </p:xfrm>
        <a:graphic>
          <a:graphicData uri="http://schemas.openxmlformats.org/drawingml/2006/table">
            <a:tbl>
              <a:tblPr/>
              <a:tblGrid>
                <a:gridCol w="4224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364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14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06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14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314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9591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010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>
                            <a:alpha val="50195"/>
                          </a:srgbClr>
                        </a:gs>
                        <a:gs pos="100000">
                          <a:srgbClr val="00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муниципальных программ,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в том числе по направлениям</a:t>
                      </a: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>
                            <a:alpha val="50195"/>
                          </a:srgbClr>
                        </a:gs>
                        <a:gs pos="100000">
                          <a:srgbClr val="00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2019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год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11" marR="90011" marT="46896" marB="46896" vert="eaVert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>
                            <a:alpha val="50195"/>
                          </a:srgbClr>
                        </a:gs>
                        <a:gs pos="100000">
                          <a:srgbClr val="00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2020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год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оценка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11" marR="90011" marT="46896" marB="46896" vert="eaVert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Прогноз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11" marR="90011" marT="46896" marB="46896" vert="eaVert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год прогноз</a:t>
                      </a:r>
                    </a:p>
                  </a:txBody>
                  <a:tcPr marL="90011" marR="90011" marT="46896" marB="46896" vert="eaVert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Прогноз</a:t>
                      </a:r>
                    </a:p>
                  </a:txBody>
                  <a:tcPr marL="90011" marR="90011" marT="46896" marB="46896" vert="eaVert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7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Развитие городского хозяйства, в том числе:</a:t>
                      </a: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1 217,6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869,9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937,9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982,9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217,1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58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Развитие дорожной сети, благоустройство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города  Комсомольска-на-Амуре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943,7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523,8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698,2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157,3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107,7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15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Повышение качества жилищно-коммунального обслуживания населения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города Комсомольска-на-Амуре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99,3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109,7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116,4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768,6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52,2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2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Формирование современной городской среды на территории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города Комсомольска-на-Амуре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87,1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190,0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57,3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</a:tr>
              <a:tr h="176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Управление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и распоряжение муниципальным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имуществом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35,8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28,2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28,2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</a:tr>
              <a:tr h="3760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Повышение безопасности дорожного движения на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территории города Комсомольска-на-Амуре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74,9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21,9</a:t>
                      </a: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21,9</a:t>
                      </a: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18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пожарной безопасности в границах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города Комсомольска-на-Амуре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</a:tr>
              <a:tr h="2568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Безопасный город</a:t>
                      </a: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</a:tr>
              <a:tr h="2586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общественной безопасности и противодействие преступности на территории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города Комсомольска-на-Амуре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17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Создание условий для предоставления транспортных услуг и организация транспортного обслуживания населения в границах городского округа «Город Комсомольск-на-Амуре»</a:t>
                      </a: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1" marR="91451" marT="45802" marB="4580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" name="Rectangle 57">
            <a:extLst>
              <a:ext uri="{FF2B5EF4-FFF2-40B4-BE49-F238E27FC236}">
                <a16:creationId xmlns="" xmlns:a16="http://schemas.microsoft.com/office/drawing/2014/main" id="{3C94B338-CC08-425B-8679-51A07968E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2135" y="827420"/>
            <a:ext cx="26018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Продолжение таблицы </a:t>
            </a:r>
          </a:p>
        </p:txBody>
      </p:sp>
    </p:spTree>
    <p:extLst>
      <p:ext uri="{BB962C8B-B14F-4D97-AF65-F5344CB8AC3E}">
        <p14:creationId xmlns:p14="http://schemas.microsoft.com/office/powerpoint/2010/main" val="22962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7F9AF199-3342-43DF-8A59-3AE534EF2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FA05F9F-1242-4CA1-BCDE-2F5AAB44A8DF}"/>
              </a:ext>
            </a:extLst>
          </p:cNvPr>
          <p:cNvSpPr/>
          <p:nvPr/>
        </p:nvSpPr>
        <p:spPr>
          <a:xfrm>
            <a:off x="0" y="-27384"/>
            <a:ext cx="9144000" cy="825189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9185B654-48DC-418B-9156-F0A5A83EB923}"/>
              </a:ext>
            </a:extLst>
          </p:cNvPr>
          <p:cNvCxnSpPr>
            <a:cxnSpLocks/>
          </p:cNvCxnSpPr>
          <p:nvPr/>
        </p:nvCxnSpPr>
        <p:spPr>
          <a:xfrm>
            <a:off x="179512" y="35208"/>
            <a:ext cx="0" cy="740122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4462E8A3-9C0F-4E81-B593-B326B22889C1}"/>
              </a:ext>
            </a:extLst>
          </p:cNvPr>
          <p:cNvSpPr txBox="1">
            <a:spLocks/>
          </p:cNvSpPr>
          <p:nvPr/>
        </p:nvSpPr>
        <p:spPr bwMode="auto">
          <a:xfrm>
            <a:off x="107504" y="-27384"/>
            <a:ext cx="7149603" cy="44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kern="120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РАСХОДЫ НА РЕАЛИЗАЦИЮ МУНИЦИПАЛЬНЫХ ПРОГРАММ</a:t>
            </a:r>
            <a:endParaRPr lang="ru-RU" sz="2000" kern="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4">
            <a:extLst>
              <a:ext uri="{FF2B5EF4-FFF2-40B4-BE49-F238E27FC236}">
                <a16:creationId xmlns="" xmlns:a16="http://schemas.microsoft.com/office/drawing/2014/main" id="{33133C4F-9E43-48DE-B0D7-92A6C0838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528" y="394038"/>
            <a:ext cx="2351088" cy="44267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млн.</a:t>
            </a:r>
            <a:r>
              <a:rPr lang="en-US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50180" name="Rectangle 57"/>
          <p:cNvSpPr>
            <a:spLocks noChangeArrowheads="1"/>
          </p:cNvSpPr>
          <p:nvPr/>
        </p:nvSpPr>
        <p:spPr bwMode="auto">
          <a:xfrm>
            <a:off x="6488114" y="757095"/>
            <a:ext cx="2655887" cy="36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89343" name="Group 25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70811205"/>
              </p:ext>
            </p:extLst>
          </p:nvPr>
        </p:nvGraphicFramePr>
        <p:xfrm>
          <a:off x="252413" y="1199585"/>
          <a:ext cx="8712200" cy="4745981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672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6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2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77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77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07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0201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>
                            <a:alpha val="50195"/>
                          </a:srgb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муниципальных программ,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в том числе по направлениям</a:t>
                      </a: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>
                            <a:alpha val="50195"/>
                          </a:srgb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2019 </a:t>
                      </a: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год 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46917" marB="46917" vert="eaVert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>
                            <a:alpha val="50195"/>
                          </a:srgb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2020 </a:t>
                      </a: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год 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оценка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46917" marB="46917" vert="eaVert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 </a:t>
                      </a: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Прогноз</a:t>
                      </a:r>
                    </a:p>
                  </a:txBody>
                  <a:tcPr marL="90000" marR="90000" marT="46917" marB="46917" vert="eaVert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 </a:t>
                      </a: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год прогноз</a:t>
                      </a:r>
                    </a:p>
                  </a:txBody>
                  <a:tcPr marL="90000" marR="90000" marT="46917" marB="46917" vert="eaVert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 </a:t>
                      </a: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Прогноз</a:t>
                      </a:r>
                    </a:p>
                  </a:txBody>
                  <a:tcPr marL="90000" marR="90000" marT="46917" marB="46917" vert="eaVert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1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Развитие экономики города Комсомольска-на-Амуре,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из них: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96,4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257,9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68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Развитие международных связей и туризма в городе Комсомольске-на-Амуре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</a:tr>
              <a:tr h="5468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Содействие развитию и поддержка общественных объединений, некоммерческих организаций и инициатив гражданского общества в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городе Комсомольске-на-Амуре 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</a:tr>
              <a:tr h="5468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Содействие развитию малого и среднего предпринимательства в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городе Комсомольске-на-Амуре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Развитие сельского хозяйства на территории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города Комсомольска-на-Амуре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22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Развитие туризма в городском округе «Город Комсомольск-на-Амуре»</a:t>
                      </a:r>
                    </a:p>
                  </a:txBody>
                  <a:tcPr marT="45822" marB="4582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84,0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255,6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2" marB="4582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T="45822" marB="4582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</a:tr>
              <a:tr h="5122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Развитие международных и внешнеэкономических связей городского округа «Город Комсомольск-на-Амуре»</a:t>
                      </a: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44" marB="458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3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741025C5-8FE6-480D-9FE1-E0B4D89E3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9074668-AACB-48C1-818E-6BAB1CEEBA4F}"/>
              </a:ext>
            </a:extLst>
          </p:cNvPr>
          <p:cNvSpPr/>
          <p:nvPr/>
        </p:nvSpPr>
        <p:spPr>
          <a:xfrm>
            <a:off x="0" y="-27384"/>
            <a:ext cx="9144000" cy="825189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3A3C316F-6E5F-46A0-A4D5-82D566588744}"/>
              </a:ext>
            </a:extLst>
          </p:cNvPr>
          <p:cNvCxnSpPr>
            <a:cxnSpLocks/>
          </p:cNvCxnSpPr>
          <p:nvPr/>
        </p:nvCxnSpPr>
        <p:spPr>
          <a:xfrm>
            <a:off x="179512" y="35208"/>
            <a:ext cx="0" cy="378269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C63CCABB-2DC4-43AD-A7C0-8420AEA2CA54}"/>
              </a:ext>
            </a:extLst>
          </p:cNvPr>
          <p:cNvSpPr txBox="1">
            <a:spLocks/>
          </p:cNvSpPr>
          <p:nvPr/>
        </p:nvSpPr>
        <p:spPr bwMode="auto">
          <a:xfrm>
            <a:off x="107504" y="-27384"/>
            <a:ext cx="7149603" cy="44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kern="120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РАСХОДЫ НА РЕАЛИЗАЦИЮ МУНИЦИПАЛЬНЫХ ПРОГРАММ</a:t>
            </a:r>
            <a:endParaRPr lang="ru-RU" sz="2000" kern="0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4">
            <a:extLst>
              <a:ext uri="{FF2B5EF4-FFF2-40B4-BE49-F238E27FC236}">
                <a16:creationId xmlns="" xmlns:a16="http://schemas.microsoft.com/office/drawing/2014/main" id="{3B3468B8-1456-4199-A0C4-DC2CB27ED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528" y="394038"/>
            <a:ext cx="2351088" cy="44267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млн</a:t>
            </a:r>
            <a:r>
              <a:rPr lang="en-US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51204" name="Rectangle 57"/>
          <p:cNvSpPr>
            <a:spLocks noChangeArrowheads="1"/>
          </p:cNvSpPr>
          <p:nvPr/>
        </p:nvSpPr>
        <p:spPr bwMode="auto">
          <a:xfrm>
            <a:off x="6488114" y="973120"/>
            <a:ext cx="2655887" cy="36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90226" name="Group 11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641306"/>
              </p:ext>
            </p:extLst>
          </p:nvPr>
        </p:nvGraphicFramePr>
        <p:xfrm>
          <a:off x="107950" y="1556792"/>
          <a:ext cx="8929688" cy="2765052"/>
        </p:xfrm>
        <a:graphic>
          <a:graphicData uri="http://schemas.openxmlformats.org/drawingml/2006/table">
            <a:tbl>
              <a:tblPr/>
              <a:tblGrid>
                <a:gridCol w="4316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16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40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77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77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92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0091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55" marB="45855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>
                            <a:alpha val="50195"/>
                          </a:srgb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муниципальных программ, в том числе по направлениям</a:t>
                      </a:r>
                    </a:p>
                  </a:txBody>
                  <a:tcPr marT="45855" marB="45855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>
                            <a:alpha val="50195"/>
                          </a:srgb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2019 </a:t>
                      </a: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год 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46923" marB="46923" vert="eaVert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>
                            <a:alpha val="50195"/>
                          </a:srgb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2020 </a:t>
                      </a: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год 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оценка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46923" marB="46923" vert="eaVert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 </a:t>
                      </a: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Прогноз</a:t>
                      </a:r>
                    </a:p>
                  </a:txBody>
                  <a:tcPr marL="90000" marR="90000" marT="46923" marB="46923" vert="eaVert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 </a:t>
                      </a: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год прогноз</a:t>
                      </a:r>
                    </a:p>
                  </a:txBody>
                  <a:tcPr marL="90000" marR="90000" marT="46923" marB="46923" vert="eaVert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 </a:t>
                      </a: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Прогноз</a:t>
                      </a:r>
                    </a:p>
                  </a:txBody>
                  <a:tcPr marL="90000" marR="90000" marT="46923" marB="46923" vert="eaVert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0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</a:p>
                  </a:txBody>
                  <a:tcPr marT="45855" marB="45855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Повышение качества муниципального управления, в том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числе: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55" marB="45855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153,6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55" marB="45855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173,8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55" marB="45855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131,8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55" marB="45855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164,8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55" marB="45855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207,2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55" marB="45855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55" marB="45855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Управление муниципальными финансами</a:t>
                      </a:r>
                    </a:p>
                  </a:txBody>
                  <a:tcPr marT="45855" marB="45855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108,9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55" marB="45855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130,6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55" marB="45855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116,4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55" marB="45855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154,2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55" marB="45855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196,4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55" marB="45855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</a:tr>
              <a:tr h="498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T="45855" marB="45855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Развитие муниципальной службы в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городе Комсомольске-на-Амуре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55" marB="45855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55" marB="45855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55" marB="45855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55" marB="45855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55" marB="45855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55" marB="45855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</a:tr>
              <a:tr h="498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55" marB="45855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Развитие технологий цифрового муниципалитета и инфраструктуры связи в городе Комсомольске-на-Амуре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55" marB="45855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55" marB="45855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55" marB="45855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T="45855" marB="45855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T="45855" marB="45855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T="45855" marB="45855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1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EAA17403-C3F8-4C95-B889-AF0D404AD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44624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1268">
            <a:extLst>
              <a:ext uri="{FF2B5EF4-FFF2-40B4-BE49-F238E27FC236}">
                <a16:creationId xmlns="" xmlns:a16="http://schemas.microsoft.com/office/drawing/2014/main" id="{2F8D224B-C2AB-401D-A957-3726B0D13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151824"/>
              </p:ext>
            </p:extLst>
          </p:nvPr>
        </p:nvGraphicFramePr>
        <p:xfrm>
          <a:off x="99219" y="2174700"/>
          <a:ext cx="8778874" cy="4278636"/>
        </p:xfrm>
        <a:graphic>
          <a:graphicData uri="http://schemas.openxmlformats.org/drawingml/2006/table">
            <a:tbl>
              <a:tblPr/>
              <a:tblGrid>
                <a:gridCol w="4680644">
                  <a:extLst>
                    <a:ext uri="{9D8B030D-6E8A-4147-A177-3AD203B41FA5}">
                      <a16:colId xmlns="" xmlns:a16="http://schemas.microsoft.com/office/drawing/2014/main" val="14871356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582275155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314438276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308960882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775905847"/>
                    </a:ext>
                  </a:extLst>
                </a:gridCol>
                <a:gridCol w="785862">
                  <a:extLst>
                    <a:ext uri="{9D8B030D-6E8A-4147-A177-3AD203B41FA5}">
                      <a16:colId xmlns="" xmlns:a16="http://schemas.microsoft.com/office/drawing/2014/main" val="1676664937"/>
                    </a:ext>
                  </a:extLst>
                </a:gridCol>
              </a:tblGrid>
              <a:tr h="78246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основных направлений расходов</a:t>
                      </a: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2019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(факт)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265340"/>
                  </a:ext>
                </a:extLst>
              </a:tr>
              <a:tr h="8134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Подпрограмма «Повышение качества дошкольного образования в системе дошкольного воспитания в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городе  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Комсомольске-на-Амуре»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1 715,2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1 700,8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Calibri" panose="020F0502020204030204" pitchFamily="34" charset="0"/>
                        </a:rPr>
                        <a:t>1 601,6 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Calibri" panose="020F0502020204030204" pitchFamily="34" charset="0"/>
                        </a:rPr>
                        <a:t>1 </a:t>
                      </a: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Calibri" panose="020F0502020204030204" pitchFamily="34" charset="0"/>
                        </a:rPr>
                        <a:t>681,3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676,3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9166979"/>
                  </a:ext>
                </a:extLst>
              </a:tr>
              <a:tr h="5761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Подпрограмма «Развитие системы общего образования в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городе Комсомольске-на-Амуре»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061,1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154,8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2 254,7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2 190,5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2 020,2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9786412"/>
                  </a:ext>
                </a:extLst>
              </a:tr>
              <a:tr h="5812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Подпрограмма «Развитие системы дополнительного образования в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городе Комсомольске-на-Амуре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» </a:t>
                      </a: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164,4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168,6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162,8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163,2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161,3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4665377"/>
                  </a:ext>
                </a:extLst>
              </a:tr>
              <a:tr h="3387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мероприятия программы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2764977"/>
                  </a:ext>
                </a:extLst>
              </a:tr>
              <a:tr h="7119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методического сопровождения развития системы образования в сфере информационно-коммуникационных технологий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11,2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10,3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1847843"/>
                  </a:ext>
                </a:extLst>
              </a:tr>
              <a:tr h="4746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ведение учетного процесса, бухгалтерского учета в муниципальных учреждениях образования 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59,1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57,3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51,1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58,8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58,2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3624169"/>
                  </a:ext>
                </a:extLst>
              </a:tr>
            </a:tbl>
          </a:graphicData>
        </a:graphic>
      </p:graphicFrame>
      <p:sp>
        <p:nvSpPr>
          <p:cNvPr id="90153" name="AutoShape 1261" descr="Картинки по запросу образование">
            <a:extLst>
              <a:ext uri="{FF2B5EF4-FFF2-40B4-BE49-F238E27FC236}">
                <a16:creationId xmlns="" xmlns:a16="http://schemas.microsoft.com/office/drawing/2014/main" id="{2F231BBC-3024-48B0-8B04-069BB01549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68663"/>
            <a:ext cx="3048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0154" name="Rectangle 10">
            <a:extLst>
              <a:ext uri="{FF2B5EF4-FFF2-40B4-BE49-F238E27FC236}">
                <a16:creationId xmlns="" xmlns:a16="http://schemas.microsoft.com/office/drawing/2014/main" id="{CB002969-E700-409D-B1B2-C4CACF036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9" y="1255569"/>
            <a:ext cx="88846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</a:t>
            </a:r>
            <a:r>
              <a:rPr lang="ru-RU" altLang="ru-RU" sz="1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Цель</a:t>
            </a: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- создание эффективных условий для развития и повышения уровня целостности муниципальной системы образования с целью обеспечения доступности </a:t>
            </a:r>
            <a:r>
              <a:rPr lang="ru-RU" alt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качественного </a:t>
            </a: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образования, адекватного социальным потребностям жителей </a:t>
            </a:r>
            <a:r>
              <a:rPr lang="ru-RU" alt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города Комсомольска-на-Амуре»</a:t>
            </a:r>
            <a:endParaRPr lang="ru-RU" altLang="ru-RU" sz="1600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55" name="Rectangle 4">
            <a:extLst>
              <a:ext uri="{FF2B5EF4-FFF2-40B4-BE49-F238E27FC236}">
                <a16:creationId xmlns="" xmlns:a16="http://schemas.microsoft.com/office/drawing/2014/main" id="{B06A1EF6-2FD6-4539-BC15-495AB2482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28588"/>
            <a:ext cx="6911975" cy="4016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90158" name="Прямая соединительная линия 21">
            <a:extLst>
              <a:ext uri="{FF2B5EF4-FFF2-40B4-BE49-F238E27FC236}">
                <a16:creationId xmlns="" xmlns:a16="http://schemas.microsoft.com/office/drawing/2014/main" id="{3DF1F77D-F0E6-4C97-B2D7-89C3D88B2E1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3700" y="115888"/>
            <a:ext cx="1588" cy="936625"/>
          </a:xfrm>
          <a:prstGeom prst="lin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C7F16E1-2900-47F6-A80F-8B73A74C01DD}"/>
              </a:ext>
            </a:extLst>
          </p:cNvPr>
          <p:cNvSpPr/>
          <p:nvPr/>
        </p:nvSpPr>
        <p:spPr>
          <a:xfrm>
            <a:off x="0" y="-7938"/>
            <a:ext cx="9144000" cy="1076325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CE581320-E45F-4091-882F-E82E8F7FB3B2}"/>
              </a:ext>
            </a:extLst>
          </p:cNvPr>
          <p:cNvCxnSpPr/>
          <p:nvPr/>
        </p:nvCxnSpPr>
        <p:spPr>
          <a:xfrm>
            <a:off x="179512" y="44624"/>
            <a:ext cx="0" cy="58230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5">
            <a:extLst>
              <a:ext uri="{FF2B5EF4-FFF2-40B4-BE49-F238E27FC236}">
                <a16:creationId xmlns="" xmlns:a16="http://schemas.microsoft.com/office/drawing/2014/main" id="{EA2F88AE-3098-469A-AD50-9ED3CD23B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55" y="626931"/>
            <a:ext cx="1462067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млн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рублей</a:t>
            </a:r>
          </a:p>
        </p:txBody>
      </p:sp>
      <p:sp>
        <p:nvSpPr>
          <p:cNvPr id="14" name="Rectangle 24">
            <a:extLst>
              <a:ext uri="{FF2B5EF4-FFF2-40B4-BE49-F238E27FC236}">
                <a16:creationId xmlns="" xmlns:a16="http://schemas.microsoft.com/office/drawing/2014/main" id="{21A5A936-6DC4-4EFC-96EF-A91EFA7E6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33" y="-112653"/>
            <a:ext cx="7921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«ОБЕСПЕЧЕНИЕ КАЧЕСТВА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И ДОСТУПНОСТИ ОБРАЗОВАНИЯ» </a:t>
            </a:r>
          </a:p>
        </p:txBody>
      </p:sp>
      <p:pic>
        <p:nvPicPr>
          <p:cNvPr id="17" name="Picture 170" descr="Картинки по запросу образование png">
            <a:extLst>
              <a:ext uri="{FF2B5EF4-FFF2-40B4-BE49-F238E27FC236}">
                <a16:creationId xmlns="" xmlns:a16="http://schemas.microsoft.com/office/drawing/2014/main" id="{A19A5323-5F2B-44BA-A7F8-CE46B28B6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177" y="22035"/>
            <a:ext cx="1756672" cy="153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0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DC0CEA6E-6B11-4AD0-959A-FCF7B35A9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44624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EE81CDD-5C2B-474B-85EC-EA14DDB5AFA8}"/>
              </a:ext>
            </a:extLst>
          </p:cNvPr>
          <p:cNvSpPr/>
          <p:nvPr/>
        </p:nvSpPr>
        <p:spPr>
          <a:xfrm>
            <a:off x="-7937" y="-7937"/>
            <a:ext cx="9144000" cy="916658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BB0FB3DC-9C60-485F-9FA4-88A6B821BC19}"/>
              </a:ext>
            </a:extLst>
          </p:cNvPr>
          <p:cNvCxnSpPr/>
          <p:nvPr/>
        </p:nvCxnSpPr>
        <p:spPr>
          <a:xfrm>
            <a:off x="179512" y="116632"/>
            <a:ext cx="0" cy="648072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6FE55FC2-CA41-4920-8D88-AF2EFD7C1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476461"/>
              </p:ext>
            </p:extLst>
          </p:nvPr>
        </p:nvGraphicFramePr>
        <p:xfrm>
          <a:off x="323850" y="1628775"/>
          <a:ext cx="8496300" cy="3580262"/>
        </p:xfrm>
        <a:graphic>
          <a:graphicData uri="http://schemas.openxmlformats.org/drawingml/2006/table">
            <a:tbl>
              <a:tblPr/>
              <a:tblGrid>
                <a:gridCol w="430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23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56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94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94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9477">
                  <a:extLst>
                    <a:ext uri="{9D8B030D-6E8A-4147-A177-3AD203B41FA5}">
                      <a16:colId xmlns="" xmlns:a16="http://schemas.microsoft.com/office/drawing/2014/main" val="2060876888"/>
                    </a:ext>
                  </a:extLst>
                </a:gridCol>
                <a:gridCol w="779477">
                  <a:extLst>
                    <a:ext uri="{9D8B030D-6E8A-4147-A177-3AD203B41FA5}">
                      <a16:colId xmlns="" xmlns:a16="http://schemas.microsoft.com/office/drawing/2014/main" val="2174776356"/>
                    </a:ext>
                  </a:extLst>
                </a:gridCol>
                <a:gridCol w="779477">
                  <a:extLst>
                    <a:ext uri="{9D8B030D-6E8A-4147-A177-3AD203B41FA5}">
                      <a16:colId xmlns="" xmlns:a16="http://schemas.microsoft.com/office/drawing/2014/main" val="4055745400"/>
                    </a:ext>
                  </a:extLst>
                </a:gridCol>
              </a:tblGrid>
              <a:tr h="43207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основных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показателей муниципальной программы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96" marB="455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747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детей дошкольного возраста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дошкольным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образованием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022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школьников, обучающихся в общеобразовательных учреждениях, отвечающих современным требованиям к условиям образовательного процесса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961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обучающихся в общеобразовательных учреждениях, освоивших программы основного общего образования</a:t>
                      </a: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009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от 5 до 18 лет, получающих услугу по дополнительному образованию детей, к общему количеству детей в возрасте от 5 до 18 лет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(без учета ФГОС)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1178" name="Rectangle 4">
            <a:extLst>
              <a:ext uri="{FF2B5EF4-FFF2-40B4-BE49-F238E27FC236}">
                <a16:creationId xmlns="" xmlns:a16="http://schemas.microsoft.com/office/drawing/2014/main" id="{113FDA3D-5A73-4C73-9689-E3F33A320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28588"/>
            <a:ext cx="6911975" cy="4016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Rectangle 24">
            <a:extLst>
              <a:ext uri="{FF2B5EF4-FFF2-40B4-BE49-F238E27FC236}">
                <a16:creationId xmlns="" xmlns:a16="http://schemas.microsoft.com/office/drawing/2014/main" id="{17A13D05-8EEB-47F5-9B91-E7E469914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-37430"/>
            <a:ext cx="7921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«ОБЕСПЕЧЕНИЕ КАЧЕСТВА</a:t>
            </a:r>
          </a:p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И ДОСТУПНОСТИ ОБРАЗОВАНИЯ» </a:t>
            </a:r>
          </a:p>
        </p:txBody>
      </p:sp>
      <p:pic>
        <p:nvPicPr>
          <p:cNvPr id="91139" name="Picture 170" descr="Картинки по запросу образование png">
            <a:extLst>
              <a:ext uri="{FF2B5EF4-FFF2-40B4-BE49-F238E27FC236}">
                <a16:creationId xmlns="" xmlns:a16="http://schemas.microsoft.com/office/drawing/2014/main" id="{A19A5323-5F2B-44BA-A7F8-CE46B28B6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177" y="22035"/>
            <a:ext cx="1756672" cy="153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CBF2BB12-97F1-4880-B657-109498EC0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44624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66B0E70C-C7CD-4D12-96F1-274332A245B7}"/>
              </a:ext>
            </a:extLst>
          </p:cNvPr>
          <p:cNvSpPr/>
          <p:nvPr/>
        </p:nvSpPr>
        <p:spPr>
          <a:xfrm>
            <a:off x="0" y="-27384"/>
            <a:ext cx="9144000" cy="1076325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sp>
        <p:nvSpPr>
          <p:cNvPr id="92163" name="Rectangle 9">
            <a:extLst>
              <a:ext uri="{FF2B5EF4-FFF2-40B4-BE49-F238E27FC236}">
                <a16:creationId xmlns="" xmlns:a16="http://schemas.microsoft.com/office/drawing/2014/main" id="{FCB737F9-8FD9-408E-BA30-2C3190D1A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235684"/>
            <a:ext cx="8763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</a:t>
            </a:r>
            <a:r>
              <a:rPr lang="ru-RU" altLang="ru-RU" sz="1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Цель</a:t>
            </a: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- совершенствование работы по развитию культурного потенциала, а также удовлетворение потребностей населения </a:t>
            </a:r>
            <a:r>
              <a:rPr lang="ru-RU" alt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города и гостей города услугами </a:t>
            </a: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в сфере культуры на территории </a:t>
            </a:r>
            <a:r>
              <a:rPr lang="ru-RU" alt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города Комсомольска-на-Амуре.</a:t>
            </a:r>
            <a:endParaRPr lang="ru-RU" altLang="ru-RU" sz="1600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08BA6971-51C5-48C7-A98C-1DC62111A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05" y="16698"/>
            <a:ext cx="1800200" cy="1620575"/>
          </a:xfrm>
          <a:prstGeom prst="rect">
            <a:avLst/>
          </a:prstGeom>
          <a:noFill/>
          <a:ln>
            <a:noFill/>
          </a:ln>
          <a:effectLst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oup 1268">
            <a:extLst>
              <a:ext uri="{FF2B5EF4-FFF2-40B4-BE49-F238E27FC236}">
                <a16:creationId xmlns="" xmlns:a16="http://schemas.microsoft.com/office/drawing/2014/main" id="{AD8A85BE-7784-41D8-9E38-B40F4EA9B2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380359"/>
              </p:ext>
            </p:extLst>
          </p:nvPr>
        </p:nvGraphicFramePr>
        <p:xfrm>
          <a:off x="212849" y="2225834"/>
          <a:ext cx="8729663" cy="3966922"/>
        </p:xfrm>
        <a:graphic>
          <a:graphicData uri="http://schemas.openxmlformats.org/drawingml/2006/table">
            <a:tbl>
              <a:tblPr/>
              <a:tblGrid>
                <a:gridCol w="44874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309657906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771187326"/>
                    </a:ext>
                  </a:extLst>
                </a:gridCol>
                <a:gridCol w="1001886">
                  <a:extLst>
                    <a:ext uri="{9D8B030D-6E8A-4147-A177-3AD203B41FA5}">
                      <a16:colId xmlns="" xmlns:a16="http://schemas.microsoft.com/office/drawing/2014/main" val="119526291"/>
                    </a:ext>
                  </a:extLst>
                </a:gridCol>
              </a:tblGrid>
              <a:tr h="555094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основных направлений расходов</a:t>
                      </a: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(факт)</a:t>
                      </a: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5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1008063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41605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824038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232025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689225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146425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603625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060825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системы дополнительного образования детей в сфере культуры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5" marR="91445" marT="45582" marB="4558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52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библиотечного дела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5" marR="91445" marT="45582" marB="4558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52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музейного дела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5" marR="91445" marT="45582" marB="4558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5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культурно-досугового обслуживания населения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5" marR="91445" marT="45582" marB="4558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52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театрального искусства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5" marR="91445" marT="45582" marB="4558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45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Сохранение, развитие и популяризация животных, содержащихся в неволе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5" marR="91445" marT="45582" marB="4558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78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полномочий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решению вопросов местного значения в области культуры, сохранение объектов культурного наследия местного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(муниципального) значения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5" marR="91445" marT="45582" marB="4558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2203" name="Rectangle 4">
            <a:extLst>
              <a:ext uri="{FF2B5EF4-FFF2-40B4-BE49-F238E27FC236}">
                <a16:creationId xmlns="" xmlns:a16="http://schemas.microsoft.com/office/drawing/2014/main" id="{18CA682B-77D5-4161-87DB-0CFFCA096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28588"/>
            <a:ext cx="6911975" cy="4016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Rectangle 24">
            <a:extLst>
              <a:ext uri="{FF2B5EF4-FFF2-40B4-BE49-F238E27FC236}">
                <a16:creationId xmlns="" xmlns:a16="http://schemas.microsoft.com/office/drawing/2014/main" id="{05E26068-EB97-47F9-988C-713791612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50" y="-139471"/>
            <a:ext cx="85610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«РАЗВИТИЕ КУЛЬТУРЫ В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ГОРОДЕ КОМСОМОЛЬСКЕ-НА-АМУРЕ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»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950F2DE9-BB0D-41F9-8B20-AE75173EF541}"/>
              </a:ext>
            </a:extLst>
          </p:cNvPr>
          <p:cNvCxnSpPr/>
          <p:nvPr/>
        </p:nvCxnSpPr>
        <p:spPr>
          <a:xfrm>
            <a:off x="179512" y="44624"/>
            <a:ext cx="0" cy="58230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5">
            <a:extLst>
              <a:ext uri="{FF2B5EF4-FFF2-40B4-BE49-F238E27FC236}">
                <a16:creationId xmlns="" xmlns:a16="http://schemas.microsoft.com/office/drawing/2014/main" id="{B857D47C-E4FF-49E0-BEF3-90C376842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55" y="626931"/>
            <a:ext cx="1462067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млн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21244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5DAA00D6-61CC-483F-AB7A-B913D8863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D6D0082-FDC2-4D4B-9A86-E1B6F32C832F}"/>
              </a:ext>
            </a:extLst>
          </p:cNvPr>
          <p:cNvSpPr/>
          <p:nvPr/>
        </p:nvSpPr>
        <p:spPr>
          <a:xfrm>
            <a:off x="0" y="0"/>
            <a:ext cx="9144000" cy="1242329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45F1D289-2620-451C-A79C-03F249D72858}"/>
              </a:ext>
            </a:extLst>
          </p:cNvPr>
          <p:cNvCxnSpPr/>
          <p:nvPr/>
        </p:nvCxnSpPr>
        <p:spPr>
          <a:xfrm>
            <a:off x="179512" y="27926"/>
            <a:ext cx="0" cy="1214403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25" name="Rectangle 4">
            <a:extLst>
              <a:ext uri="{FF2B5EF4-FFF2-40B4-BE49-F238E27FC236}">
                <a16:creationId xmlns="" xmlns:a16="http://schemas.microsoft.com/office/drawing/2014/main" id="{495935A7-9438-491F-AEF8-70C9A3AFC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28588"/>
            <a:ext cx="7920607" cy="4016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Rectangle 24">
            <a:extLst>
              <a:ext uri="{FF2B5EF4-FFF2-40B4-BE49-F238E27FC236}">
                <a16:creationId xmlns="" xmlns:a16="http://schemas.microsoft.com/office/drawing/2014/main" id="{864E87F5-3FF8-4374-A007-3AEDC73A0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120" y="57150"/>
            <a:ext cx="7921625" cy="106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«РАЗВИТИЕ КУЛЬТУРЫ В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ГОРОДЕ КОМСОМОЛЬСКЕ-НА-АМУРЕ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317C8867-CA40-4227-8067-B2D5E336E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246480"/>
              </p:ext>
            </p:extLst>
          </p:nvPr>
        </p:nvGraphicFramePr>
        <p:xfrm>
          <a:off x="225330" y="1637273"/>
          <a:ext cx="8731950" cy="4160214"/>
        </p:xfrm>
        <a:graphic>
          <a:graphicData uri="http://schemas.openxmlformats.org/drawingml/2006/table">
            <a:tbl>
              <a:tblPr/>
              <a:tblGrid>
                <a:gridCol w="4055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925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60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79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7559">
                  <a:extLst>
                    <a:ext uri="{9D8B030D-6E8A-4147-A177-3AD203B41FA5}">
                      <a16:colId xmlns="" xmlns:a16="http://schemas.microsoft.com/office/drawing/2014/main" val="2060876888"/>
                    </a:ext>
                  </a:extLst>
                </a:gridCol>
                <a:gridCol w="801096">
                  <a:extLst>
                    <a:ext uri="{9D8B030D-6E8A-4147-A177-3AD203B41FA5}">
                      <a16:colId xmlns="" xmlns:a16="http://schemas.microsoft.com/office/drawing/2014/main" val="2174776356"/>
                    </a:ext>
                  </a:extLst>
                </a:gridCol>
                <a:gridCol w="801096">
                  <a:extLst>
                    <a:ext uri="{9D8B030D-6E8A-4147-A177-3AD203B41FA5}">
                      <a16:colId xmlns="" xmlns:a16="http://schemas.microsoft.com/office/drawing/2014/main" val="4055745400"/>
                    </a:ext>
                  </a:extLst>
                </a:gridCol>
              </a:tblGrid>
              <a:tr h="49558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2019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год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5596" marB="455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42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Индекс удовлетворенности населения качеством и доступностью услуг в сфере культуры</a:t>
                      </a:r>
                    </a:p>
                  </a:txBody>
                  <a:tcPr marL="91441" marR="91441" marT="45618" marB="456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%,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 менее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18" marB="456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83 ,5</a:t>
                      </a:r>
                    </a:p>
                  </a:txBody>
                  <a:tcPr marL="91441" marR="91441" marT="45618" marB="456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18" marB="456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18" marB="456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18" marB="456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18" marB="456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508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Доля детей, обучающихся в детских школах искусств, в общей численности учащихся детей в возрасте от 7 до 18 лет</a:t>
                      </a:r>
                    </a:p>
                  </a:txBody>
                  <a:tcPr marL="91441" marR="91441" marT="45618" marB="456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%,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не менее</a:t>
                      </a:r>
                      <a:endParaRPr kumimoji="0" lang="ru-RU" alt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1441" marR="91441" marT="45618" marB="456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18" marB="456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18" marB="456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18" marB="456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18" marB="456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18" marB="456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307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Число посещений культурно-досуговых мероприятий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18" marB="456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чел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18" marB="456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396,3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18" marB="456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396,3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18" marB="456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396,3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18" marB="456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396,3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18" marB="456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396,3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18" marB="456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608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Охват населения библиотечным обслуживанием, с учетом удаленных пользователей</a:t>
                      </a:r>
                      <a:endParaRPr kumimoji="0" lang="ru-RU" alt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1441" marR="91441" marT="45618" marB="456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%,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не менее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18" marB="456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77,4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77,4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77,4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77,4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77,4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065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Посещаемость музейных учреждений на 1 тыс. человек населения в год</a:t>
                      </a:r>
                      <a:endParaRPr kumimoji="0" lang="ru-RU" alt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1441" marR="91441" marT="45618" marB="456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  <a:latin typeface="Times New Roman"/>
                          <a:ea typeface="Times New Roman"/>
                        </a:rPr>
                        <a:t>посеще-ний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36522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Количество зрителей театрально-концертных мероприятий</a:t>
                      </a:r>
                      <a:endParaRPr kumimoji="0" lang="ru-RU" alt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1441" marR="91441" marT="45618" marB="456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тыс. чел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66,4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66,4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66,4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66,4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66,4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36522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Средняя численность посетителей мероприятий Зооцентра</a:t>
                      </a:r>
                      <a:endParaRPr kumimoji="0" lang="ru-RU" alt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1441" marR="91441" marT="45618" marB="456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тыс. чел.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65,1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65,1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65,1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65,1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65,1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08BA6971-51C5-48C7-A98C-1DC62111A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05" y="16698"/>
            <a:ext cx="1800200" cy="1620575"/>
          </a:xfrm>
          <a:prstGeom prst="rect">
            <a:avLst/>
          </a:prstGeom>
          <a:noFill/>
          <a:ln>
            <a:noFill/>
          </a:ln>
          <a:effectLst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4AD5866C-0677-4752-A9B9-68C889BD6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69866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D8F017A6-2739-4DCE-A92C-972D657CA3D7}"/>
              </a:ext>
            </a:extLst>
          </p:cNvPr>
          <p:cNvSpPr/>
          <p:nvPr/>
        </p:nvSpPr>
        <p:spPr>
          <a:xfrm>
            <a:off x="-7937" y="-8121"/>
            <a:ext cx="9144000" cy="1211511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49BBFDB3-2E14-414C-8FBA-67801A1AF882}"/>
              </a:ext>
            </a:extLst>
          </p:cNvPr>
          <p:cNvCxnSpPr>
            <a:cxnSpLocks/>
          </p:cNvCxnSpPr>
          <p:nvPr/>
        </p:nvCxnSpPr>
        <p:spPr>
          <a:xfrm>
            <a:off x="179512" y="69866"/>
            <a:ext cx="0" cy="72677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11" name="Rectangle 9">
            <a:extLst>
              <a:ext uri="{FF2B5EF4-FFF2-40B4-BE49-F238E27FC236}">
                <a16:creationId xmlns="" xmlns:a16="http://schemas.microsoft.com/office/drawing/2014/main" id="{2C528582-A5D9-4455-919F-C48E31DAE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05" y="1268760"/>
            <a:ext cx="93669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</a:t>
            </a:r>
            <a:r>
              <a:rPr lang="ru-RU" altLang="ru-RU" sz="1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Цель-</a:t>
            </a: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создание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условий, обеспечивающих возможность гражданам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систематически заниматься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физической культурой и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спортом;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создание условий для успешной социализации и эффективной самореализации детей и молодежи</a:t>
            </a:r>
            <a:endParaRPr lang="ru-RU" altLang="ru-RU" sz="1600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6DBA571-F1E6-41B4-A7C5-4B97DD8FE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08" y="-105914"/>
            <a:ext cx="3050704" cy="188126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4267" name="Rectangle 4">
            <a:extLst>
              <a:ext uri="{FF2B5EF4-FFF2-40B4-BE49-F238E27FC236}">
                <a16:creationId xmlns="" xmlns:a16="http://schemas.microsoft.com/office/drawing/2014/main" id="{6F2281FA-5115-45CD-9C47-119A6CF3C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28588"/>
            <a:ext cx="6911975" cy="4016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="" xmlns:a16="http://schemas.microsoft.com/office/drawing/2014/main" id="{05EE8F0D-2CD3-4B89-856A-85F14BF8E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50" y="-27384"/>
            <a:ext cx="8873816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ПРОГРАММА «РАЗВИТИЕ ФИЗИЧЕСКОЙ КУЛЬТУРЫ И СПОРТА В </a:t>
            </a: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ГОРОДЕ КОМСОМОЛЬСКЕ-НА-АМУРЕ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» </a:t>
            </a:r>
          </a:p>
        </p:txBody>
      </p:sp>
      <p:graphicFrame>
        <p:nvGraphicFramePr>
          <p:cNvPr id="17" name="Group 1268">
            <a:extLst>
              <a:ext uri="{FF2B5EF4-FFF2-40B4-BE49-F238E27FC236}">
                <a16:creationId xmlns="" xmlns:a16="http://schemas.microsoft.com/office/drawing/2014/main" id="{304DF369-FEA0-4A5E-B01F-8137C60EFB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443260"/>
              </p:ext>
            </p:extLst>
          </p:nvPr>
        </p:nvGraphicFramePr>
        <p:xfrm>
          <a:off x="202186" y="2348880"/>
          <a:ext cx="8850761" cy="2789273"/>
        </p:xfrm>
        <a:graphic>
          <a:graphicData uri="http://schemas.openxmlformats.org/drawingml/2006/table">
            <a:tbl>
              <a:tblPr/>
              <a:tblGrid>
                <a:gridCol w="4824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309657906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771187326"/>
                    </a:ext>
                  </a:extLst>
                </a:gridCol>
                <a:gridCol w="785865">
                  <a:extLst>
                    <a:ext uri="{9D8B030D-6E8A-4147-A177-3AD203B41FA5}">
                      <a16:colId xmlns="" xmlns:a16="http://schemas.microsoft.com/office/drawing/2014/main" val="119526291"/>
                    </a:ext>
                  </a:extLst>
                </a:gridCol>
              </a:tblGrid>
              <a:tr h="50405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основных направлений расходов</a:t>
                      </a: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5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предоставления дополнительного образования в муниципальных учреждениях спортивной направленности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22" marB="4562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22" marB="4562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204,4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202,1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современной инфраструктуры учреждений физической культуры и массового спорта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22" marB="4562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22" marB="4562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190,5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5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условий для вовлечения различных групп населения города к регулярным занятиям физической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культурой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спортом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22" marB="4562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22" marB="4562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3,8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3,9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9248830"/>
                  </a:ext>
                </a:extLst>
              </a:tr>
              <a:tr h="30452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Реализация мероприятий  в рамках регионального проекта «Спорт - норма жизни»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5622" marB="4562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22" marB="4562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116,7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3,5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9512" y="796642"/>
            <a:ext cx="1462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млн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4641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8FC100C3-8021-4BDA-B76B-496170AFD39A}"/>
              </a:ext>
            </a:extLst>
          </p:cNvPr>
          <p:cNvSpPr/>
          <p:nvPr/>
        </p:nvSpPr>
        <p:spPr>
          <a:xfrm>
            <a:off x="0" y="-27383"/>
            <a:ext cx="9144000" cy="864095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1A1A1C0B-D249-489B-B718-7B309D72BB27}"/>
              </a:ext>
            </a:extLst>
          </p:cNvPr>
          <p:cNvCxnSpPr>
            <a:cxnSpLocks/>
          </p:cNvCxnSpPr>
          <p:nvPr/>
        </p:nvCxnSpPr>
        <p:spPr>
          <a:xfrm>
            <a:off x="304800" y="44624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477838" y="875359"/>
            <a:ext cx="4238625" cy="117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Calibri" pitchFamily="34" charset="0"/>
                <a:cs typeface="Times New Roman" pitchFamily="18" charset="0"/>
              </a:rPr>
              <a:t>Бюджетный процесс представляет собой деятельность по составлению проекта бюджета, его рассмотрению,  утверждению, исполнению, составлению и утверждению отчета об исполнении бюджета</a:t>
            </a:r>
          </a:p>
        </p:txBody>
      </p:sp>
      <p:graphicFrame>
        <p:nvGraphicFramePr>
          <p:cNvPr id="121976" name="Group 120"/>
          <p:cNvGraphicFramePr>
            <a:graphicFrameLocks noGrp="1"/>
          </p:cNvGraphicFramePr>
          <p:nvPr/>
        </p:nvGraphicFramePr>
        <p:xfrm>
          <a:off x="471488" y="2034009"/>
          <a:ext cx="8185150" cy="1833467"/>
        </p:xfrm>
        <a:graphic>
          <a:graphicData uri="http://schemas.openxmlformats.org/drawingml/2006/table">
            <a:tbl>
              <a:tblPr/>
              <a:tblGrid>
                <a:gridCol w="2373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011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58787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4583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Этапы бюджетного процесса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Янв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фев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мар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апр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май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июн</a:t>
                      </a:r>
                    </a:p>
                  </a:txBody>
                  <a:tcPr marL="72000"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июл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авг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сен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окт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ноя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дек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50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Составление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50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Утверждение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4C2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4C2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50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Исполнение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50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Отчетность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50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Контроль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633" name="Rectangle 5"/>
          <p:cNvSpPr>
            <a:spLocks noChangeArrowheads="1"/>
          </p:cNvSpPr>
          <p:nvPr/>
        </p:nvSpPr>
        <p:spPr bwMode="auto">
          <a:xfrm>
            <a:off x="396652" y="3811774"/>
            <a:ext cx="1943100" cy="293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Составление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0" dirty="0">
                <a:latin typeface="Calibri" pitchFamily="34" charset="0"/>
                <a:cs typeface="Times New Roman" pitchFamily="18" charset="0"/>
              </a:rPr>
              <a:t>На данном этапе составляется прогноз социально-экономического развития города, определяются основные характеристики бюджета на очередной финансовый год и плановый период, налоговая и бюджетная политика на предстоящий год, основные методы и направления покрытия дефицита бюджета</a:t>
            </a:r>
            <a:endParaRPr lang="en-US" altLang="ru-RU" sz="1200" b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2634" name="Rectangle 5"/>
          <p:cNvSpPr>
            <a:spLocks noChangeArrowheads="1"/>
          </p:cNvSpPr>
          <p:nvPr/>
        </p:nvSpPr>
        <p:spPr bwMode="auto">
          <a:xfrm>
            <a:off x="5102225" y="1585192"/>
            <a:ext cx="3505200" cy="30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Calibri" pitchFamily="34" charset="0"/>
                <a:cs typeface="Times New Roman" pitchFamily="18" charset="0"/>
              </a:rPr>
              <a:t>Ежегодные этапы бюджетного процесса</a:t>
            </a:r>
          </a:p>
        </p:txBody>
      </p:sp>
      <p:sp>
        <p:nvSpPr>
          <p:cNvPr id="22635" name="Rectangle 5"/>
          <p:cNvSpPr>
            <a:spLocks noChangeArrowheads="1"/>
          </p:cNvSpPr>
          <p:nvPr/>
        </p:nvSpPr>
        <p:spPr bwMode="auto">
          <a:xfrm>
            <a:off x="2349252" y="3811774"/>
            <a:ext cx="1790700" cy="277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Утверждение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0" dirty="0">
                <a:latin typeface="Calibri" pitchFamily="34" charset="0"/>
                <a:cs typeface="Times New Roman" pitchFamily="18" charset="0"/>
              </a:rPr>
              <a:t>Подготовленный проект бюджета рассматривается Комсомольской-на-Амуре городской думой.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0" dirty="0">
                <a:latin typeface="Calibri" pitchFamily="34" charset="0"/>
                <a:cs typeface="Times New Roman" pitchFamily="18" charset="0"/>
              </a:rPr>
              <a:t>В результате согласования всех спорных вопросов проект бюджета утверждается и направляется на подпись главе города</a:t>
            </a:r>
            <a:endParaRPr lang="en-US" altLang="ru-RU" sz="1200" b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2636" name="Rectangle 5"/>
          <p:cNvSpPr>
            <a:spLocks noChangeArrowheads="1"/>
          </p:cNvSpPr>
          <p:nvPr/>
        </p:nvSpPr>
        <p:spPr bwMode="auto">
          <a:xfrm>
            <a:off x="4218161" y="3811774"/>
            <a:ext cx="1577975" cy="237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Исполнение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0" dirty="0">
                <a:latin typeface="Calibri" pitchFamily="34" charset="0"/>
                <a:cs typeface="Times New Roman" pitchFamily="18" charset="0"/>
              </a:rPr>
              <a:t>Бюджет исполняется по доходам, расходам и источникам финансирования дефицита бюджета на основе принципов единства кассы и подведомственных расходов</a:t>
            </a:r>
            <a:endParaRPr lang="en-US" altLang="ru-RU" sz="1200" b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2637" name="Rectangle 5"/>
          <p:cNvSpPr>
            <a:spLocks noChangeArrowheads="1"/>
          </p:cNvSpPr>
          <p:nvPr/>
        </p:nvSpPr>
        <p:spPr bwMode="auto">
          <a:xfrm>
            <a:off x="5872758" y="3811768"/>
            <a:ext cx="1579562" cy="108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Отчетность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0" dirty="0">
                <a:latin typeface="Calibri" pitchFamily="34" charset="0"/>
                <a:cs typeface="Times New Roman" pitchFamily="18" charset="0"/>
              </a:rPr>
              <a:t>Ежемесячно составляются отчеты об исполнении бюджета</a:t>
            </a:r>
            <a:endParaRPr lang="en-US" altLang="ru-RU" sz="1200" b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1616" name="Rectangle 5"/>
          <p:cNvSpPr>
            <a:spLocks noChangeArrowheads="1"/>
          </p:cNvSpPr>
          <p:nvPr/>
        </p:nvSpPr>
        <p:spPr bwMode="auto">
          <a:xfrm>
            <a:off x="7435852" y="3811769"/>
            <a:ext cx="1579563" cy="182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Контроль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0" dirty="0">
                <a:latin typeface="Calibri" panose="020F0502020204030204" pitchFamily="34" charset="0"/>
                <a:cs typeface="Times New Roman" pitchFamily="18" charset="0"/>
              </a:rPr>
              <a:t>Контрольные функции выполняет Комсомольская-на-Амуре контрольно-счетная палата, Управление федерального казначейства</a:t>
            </a:r>
            <a:endParaRPr lang="en-US" altLang="ru-RU" sz="1200" b="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-752116" y="40323"/>
            <a:ext cx="6120681" cy="4572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cs typeface="Times New Roman"/>
              </a:rPr>
              <a:t>СТАДИИ БЮДЖЕТНОГО ПРОЦЕССА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5DAA00D6-61CC-483F-AB7A-B913D8863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D6D0082-FDC2-4D4B-9A86-E1B6F32C832F}"/>
              </a:ext>
            </a:extLst>
          </p:cNvPr>
          <p:cNvSpPr/>
          <p:nvPr/>
        </p:nvSpPr>
        <p:spPr>
          <a:xfrm>
            <a:off x="0" y="0"/>
            <a:ext cx="9144000" cy="1196751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45F1D289-2620-451C-A79C-03F249D72858}"/>
              </a:ext>
            </a:extLst>
          </p:cNvPr>
          <p:cNvCxnSpPr/>
          <p:nvPr/>
        </p:nvCxnSpPr>
        <p:spPr>
          <a:xfrm>
            <a:off x="179512" y="44624"/>
            <a:ext cx="0" cy="108012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25" name="Rectangle 4">
            <a:extLst>
              <a:ext uri="{FF2B5EF4-FFF2-40B4-BE49-F238E27FC236}">
                <a16:creationId xmlns="" xmlns:a16="http://schemas.microsoft.com/office/drawing/2014/main" id="{495935A7-9438-491F-AEF8-70C9A3AFC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28588"/>
            <a:ext cx="7920607" cy="4016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Rectangle 24">
            <a:extLst>
              <a:ext uri="{FF2B5EF4-FFF2-40B4-BE49-F238E27FC236}">
                <a16:creationId xmlns="" xmlns:a16="http://schemas.microsoft.com/office/drawing/2014/main" id="{864E87F5-3FF8-4374-A007-3AEDC73A0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120" y="57150"/>
            <a:ext cx="7921625" cy="106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«РАЗВИТИЕ ФИЗИЧЕСКОЙ КУЛЬТУРЫ И СПОРТА В ГОРОДЕ КОМСОМОЛЬСКЕ-НА-АМУРЕ» 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317C8867-CA40-4227-8067-B2D5E336E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996684"/>
              </p:ext>
            </p:extLst>
          </p:nvPr>
        </p:nvGraphicFramePr>
        <p:xfrm>
          <a:off x="179512" y="1412776"/>
          <a:ext cx="8731950" cy="4967146"/>
        </p:xfrm>
        <a:graphic>
          <a:graphicData uri="http://schemas.openxmlformats.org/drawingml/2006/table">
            <a:tbl>
              <a:tblPr/>
              <a:tblGrid>
                <a:gridCol w="4055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149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36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79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7559">
                  <a:extLst>
                    <a:ext uri="{9D8B030D-6E8A-4147-A177-3AD203B41FA5}">
                      <a16:colId xmlns="" xmlns:a16="http://schemas.microsoft.com/office/drawing/2014/main" val="2060876888"/>
                    </a:ext>
                  </a:extLst>
                </a:gridCol>
                <a:gridCol w="801096">
                  <a:extLst>
                    <a:ext uri="{9D8B030D-6E8A-4147-A177-3AD203B41FA5}">
                      <a16:colId xmlns="" xmlns:a16="http://schemas.microsoft.com/office/drawing/2014/main" val="2174776356"/>
                    </a:ext>
                  </a:extLst>
                </a:gridCol>
                <a:gridCol w="801096">
                  <a:extLst>
                    <a:ext uri="{9D8B030D-6E8A-4147-A177-3AD203B41FA5}">
                      <a16:colId xmlns="" xmlns:a16="http://schemas.microsoft.com/office/drawing/2014/main" val="4055745400"/>
                    </a:ext>
                  </a:extLst>
                </a:gridCol>
              </a:tblGrid>
              <a:tr h="576064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2019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год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5596" marB="455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42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Доля граждан города Комсомольска-на-Амуре, систематически занимающихся физической культурой и спортом</a:t>
                      </a:r>
                      <a:endParaRPr kumimoji="0" lang="ru-RU" alt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5596" marB="455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96" marB="455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47,5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508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Доля детей и молодежи в возрасте 3 - 29 лет, систематически занимающихся физической культурой и спортом, в общей численности детей и молодежи города Комсомольска-на-Амуре</a:t>
                      </a:r>
                    </a:p>
                  </a:txBody>
                  <a:tcPr marL="91441" marR="91441" marT="45618" marB="456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80,2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81,5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82,8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83,4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83,7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307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Доля населения, выполнившего нормативы Всероссийского физкультурно-спортивного комплекса "Готов к труду и обороне" (ГТО), в общей численности населения города Комсомольска-на-Амуре, принявшего участие в сдаче нормативов Всероссийского физкультурно-спортивного комплекса "Готов к труду и обороне" (ГТО)</a:t>
                      </a:r>
                      <a:endParaRPr kumimoji="0" lang="ru-RU" alt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1441" marR="91441" marT="45618" marB="456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%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1441" marR="91441" marT="45618" marB="456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84,8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608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Доля занимающихся на этапе высшего спортивного мастерства в организациях, осуществляющих спортивную подготовку, в общем количестве занимающихся на этапе совершенствования спортивного мастерства в организациях, осуществляющих спортивную подготовку</a:t>
                      </a:r>
                      <a:endParaRPr kumimoji="0" lang="ru-RU" alt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1441" marR="91441" marT="45618" marB="456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1" marR="91441" marT="45618" marB="456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6DBA571-F1E6-41B4-A7C5-4B97DD8FE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08" y="-108451"/>
            <a:ext cx="3050704" cy="188126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4707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AD452D11-6820-4B77-9D77-0E5622600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-27384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89480F44-7A22-4945-8BCD-568A3DABF1DE}"/>
              </a:ext>
            </a:extLst>
          </p:cNvPr>
          <p:cNvSpPr/>
          <p:nvPr/>
        </p:nvSpPr>
        <p:spPr>
          <a:xfrm>
            <a:off x="-16073" y="-41765"/>
            <a:ext cx="9144000" cy="1076325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sp>
        <p:nvSpPr>
          <p:cNvPr id="115715" name="Rectangle 78">
            <a:extLst>
              <a:ext uri="{FF2B5EF4-FFF2-40B4-BE49-F238E27FC236}">
                <a16:creationId xmlns="" xmlns:a16="http://schemas.microsoft.com/office/drawing/2014/main" id="{243417B6-E2F5-40B1-AC8F-5A75442B4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51" y="1010607"/>
            <a:ext cx="889083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</a:t>
            </a:r>
            <a:r>
              <a:rPr lang="ru-RU" altLang="ru-RU" sz="1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Цель-</a:t>
            </a: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создание условий для успешной социализации и эффективной самореализации подростков и молодежи, развитие и использование их потенциала в интересах развития </a:t>
            </a:r>
            <a:r>
              <a:rPr lang="ru-RU" alt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города Комсомольска-на-Амуре</a:t>
            </a:r>
            <a:endParaRPr lang="ru-RU" altLang="ru-RU" sz="1600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43" name="Rectangle 4">
            <a:extLst>
              <a:ext uri="{FF2B5EF4-FFF2-40B4-BE49-F238E27FC236}">
                <a16:creationId xmlns="" xmlns:a16="http://schemas.microsoft.com/office/drawing/2014/main" id="{3E72334E-2751-48C8-B55B-0C5E1CFB5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28588"/>
            <a:ext cx="6911975" cy="4016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="" xmlns:a16="http://schemas.microsoft.com/office/drawing/2014/main" id="{88A2291C-21B8-40F5-BE97-F28F9B47D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79" y="128588"/>
            <a:ext cx="8757731" cy="8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«РАЗВИТИЕ МОЛОДЕЖНОЙ ПОЛИТИКИ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В ГОРОДЕ КОМСОМОЛЬСКЕ-НА-АМУРЕ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16" name="Group 1268">
            <a:extLst>
              <a:ext uri="{FF2B5EF4-FFF2-40B4-BE49-F238E27FC236}">
                <a16:creationId xmlns="" xmlns:a16="http://schemas.microsoft.com/office/drawing/2014/main" id="{701290B8-1258-493F-985F-9227ABE68A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892315"/>
              </p:ext>
            </p:extLst>
          </p:nvPr>
        </p:nvGraphicFramePr>
        <p:xfrm>
          <a:off x="142649" y="2027232"/>
          <a:ext cx="8850761" cy="975004"/>
        </p:xfrm>
        <a:graphic>
          <a:graphicData uri="http://schemas.openxmlformats.org/drawingml/2006/table">
            <a:tbl>
              <a:tblPr/>
              <a:tblGrid>
                <a:gridCol w="4824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309657906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771187326"/>
                    </a:ext>
                  </a:extLst>
                </a:gridCol>
                <a:gridCol w="785865">
                  <a:extLst>
                    <a:ext uri="{9D8B030D-6E8A-4147-A177-3AD203B41FA5}">
                      <a16:colId xmlns="" xmlns:a16="http://schemas.microsoft.com/office/drawing/2014/main" val="119526291"/>
                    </a:ext>
                  </a:extLst>
                </a:gridCol>
              </a:tblGrid>
              <a:tr h="39365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основных направлений расходов</a:t>
                      </a: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(факт)</a:t>
                      </a: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Вовлечение молодежи в социальную практику, городские мероприятия, проекты и программы поддержки молодежи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658" marB="45658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599" marB="4559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599" marB="4559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3895732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="" xmlns:a16="http://schemas.microsoft.com/office/drawing/2014/main" id="{99234913-F249-4BE9-9F7E-37868B5E0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142740"/>
              </p:ext>
            </p:extLst>
          </p:nvPr>
        </p:nvGraphicFramePr>
        <p:xfrm>
          <a:off x="152641" y="3401616"/>
          <a:ext cx="8906605" cy="2834972"/>
        </p:xfrm>
        <a:graphic>
          <a:graphicData uri="http://schemas.openxmlformats.org/drawingml/2006/table">
            <a:tbl>
              <a:tblPr/>
              <a:tblGrid>
                <a:gridCol w="4019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414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11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81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93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2048">
                  <a:extLst>
                    <a:ext uri="{9D8B030D-6E8A-4147-A177-3AD203B41FA5}">
                      <a16:colId xmlns="" xmlns:a16="http://schemas.microsoft.com/office/drawing/2014/main" val="2060876888"/>
                    </a:ext>
                  </a:extLst>
                </a:gridCol>
                <a:gridCol w="799377">
                  <a:extLst>
                    <a:ext uri="{9D8B030D-6E8A-4147-A177-3AD203B41FA5}">
                      <a16:colId xmlns="" xmlns:a16="http://schemas.microsoft.com/office/drawing/2014/main" val="2174776356"/>
                    </a:ext>
                  </a:extLst>
                </a:gridCol>
                <a:gridCol w="793096">
                  <a:extLst>
                    <a:ext uri="{9D8B030D-6E8A-4147-A177-3AD203B41FA5}">
                      <a16:colId xmlns="" xmlns:a16="http://schemas.microsoft.com/office/drawing/2014/main" val="4055745400"/>
                    </a:ext>
                  </a:extLst>
                </a:gridCol>
              </a:tblGrid>
              <a:tr h="45943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год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96" marB="455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378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664" marB="45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детей и молодежи, входящих в состав детских и молодежных организаций</a:t>
                      </a:r>
                      <a:endParaRPr kumimoji="0" lang="ru-RU" alt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2" marR="91432" marT="45664" marB="45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664" marB="45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21638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21650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21800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21900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662520"/>
                  </a:ext>
                </a:extLst>
              </a:tr>
              <a:tr h="54378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</a:p>
                  </a:txBody>
                  <a:tcPr marL="91432" marR="91432" marT="45664" marB="45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реализуемых общественно полезных проектов</a:t>
                      </a:r>
                    </a:p>
                  </a:txBody>
                  <a:tcPr marL="91432" marR="91432" marT="45664" marB="45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91432" marR="91432" marT="45664" marB="45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1432" marR="91432" marT="45664" marB="45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664" marB="45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88690627"/>
                  </a:ext>
                </a:extLst>
              </a:tr>
              <a:tr h="54378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664" marB="45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действующих общественных организаций по работе с молодежью</a:t>
                      </a:r>
                      <a:endParaRPr kumimoji="0" lang="ru-RU" alt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2" marR="91432" marT="45664" marB="45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1432" marR="91432" marT="45664" marB="45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9173402"/>
                  </a:ext>
                </a:extLst>
              </a:tr>
              <a:tr h="54378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664" marB="45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клубов и объединений военно-патриотической и гражданско-патриотической направленности</a:t>
                      </a:r>
                      <a:endParaRPr kumimoji="0" lang="ru-RU" alt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2" marR="91432" marT="45664" marB="45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664" marB="45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B6826505-E657-4C3D-BE55-98A9DA74C9C5}"/>
              </a:ext>
            </a:extLst>
          </p:cNvPr>
          <p:cNvCxnSpPr/>
          <p:nvPr/>
        </p:nvCxnSpPr>
        <p:spPr>
          <a:xfrm>
            <a:off x="206755" y="135788"/>
            <a:ext cx="0" cy="788873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5">
            <a:extLst>
              <a:ext uri="{FF2B5EF4-FFF2-40B4-BE49-F238E27FC236}">
                <a16:creationId xmlns="" xmlns:a16="http://schemas.microsoft.com/office/drawing/2014/main" id="{C3AFA194-4022-4236-B76C-10D57C5A4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0794" y="1642402"/>
            <a:ext cx="1526187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6710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58B3C15B-3871-4F2C-8DE6-107729168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44624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8980EE62-6537-494F-871A-52A70041A235}"/>
              </a:ext>
            </a:extLst>
          </p:cNvPr>
          <p:cNvSpPr/>
          <p:nvPr/>
        </p:nvSpPr>
        <p:spPr>
          <a:xfrm>
            <a:off x="-7937" y="0"/>
            <a:ext cx="9144000" cy="748799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6B3C0A4D-193A-4274-85CA-7B7ADCD0CA0B}"/>
              </a:ext>
            </a:extLst>
          </p:cNvPr>
          <p:cNvCxnSpPr>
            <a:cxnSpLocks/>
          </p:cNvCxnSpPr>
          <p:nvPr/>
        </p:nvCxnSpPr>
        <p:spPr>
          <a:xfrm>
            <a:off x="179512" y="44624"/>
            <a:ext cx="7938" cy="589661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5">
            <a:extLst>
              <a:ext uri="{FF2B5EF4-FFF2-40B4-BE49-F238E27FC236}">
                <a16:creationId xmlns="" xmlns:a16="http://schemas.microsoft.com/office/drawing/2014/main" id="{313D7842-C3E8-4A3E-AD35-FDDBAC09F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338888"/>
            <a:ext cx="1462067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млн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рублей</a:t>
            </a:r>
          </a:p>
        </p:txBody>
      </p:sp>
      <p:sp>
        <p:nvSpPr>
          <p:cNvPr id="15" name="Rectangle 24">
            <a:extLst>
              <a:ext uri="{FF2B5EF4-FFF2-40B4-BE49-F238E27FC236}">
                <a16:creationId xmlns="" xmlns:a16="http://schemas.microsoft.com/office/drawing/2014/main" id="{FF77AC65-47ED-40EA-99A4-188DDF7AC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336" y="-253454"/>
            <a:ext cx="8731144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«ОБЕСПЕЧЕНИЕ КАЧЕСТВЕННЫМ ЖИЛЬЕМ»</a:t>
            </a:r>
          </a:p>
        </p:txBody>
      </p:sp>
      <p:sp>
        <p:nvSpPr>
          <p:cNvPr id="95299" name="Rectangle 9">
            <a:extLst>
              <a:ext uri="{FF2B5EF4-FFF2-40B4-BE49-F238E27FC236}">
                <a16:creationId xmlns="" xmlns:a16="http://schemas.microsoft.com/office/drawing/2014/main" id="{2323A272-5B50-4D8B-A721-B0D1117EB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37" y="839614"/>
            <a:ext cx="886825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</a:t>
            </a:r>
            <a:r>
              <a:rPr lang="ru-RU" altLang="ru-RU" sz="1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Цель - </a:t>
            </a: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содействие развитию жилищного строительства, в том числе малоэтажного и индивидуального,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обеспечивающее повышение доступности жилья для различных категорий граждан, проживающих на территории города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Комсомольска-на-Амуре, а также сокращение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непригодного для проживания жилищного фонда. </a:t>
            </a:r>
          </a:p>
        </p:txBody>
      </p:sp>
      <p:graphicFrame>
        <p:nvGraphicFramePr>
          <p:cNvPr id="16" name="Group 1268">
            <a:extLst>
              <a:ext uri="{FF2B5EF4-FFF2-40B4-BE49-F238E27FC236}">
                <a16:creationId xmlns="" xmlns:a16="http://schemas.microsoft.com/office/drawing/2014/main" id="{7B8E5D07-22CE-4531-A4A9-308E01E540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245056"/>
              </p:ext>
            </p:extLst>
          </p:nvPr>
        </p:nvGraphicFramePr>
        <p:xfrm>
          <a:off x="151071" y="2204864"/>
          <a:ext cx="8850761" cy="3869038"/>
        </p:xfrm>
        <a:graphic>
          <a:graphicData uri="http://schemas.openxmlformats.org/drawingml/2006/table">
            <a:tbl>
              <a:tblPr/>
              <a:tblGrid>
                <a:gridCol w="4824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309657906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771187326"/>
                    </a:ext>
                  </a:extLst>
                </a:gridCol>
                <a:gridCol w="785865">
                  <a:extLst>
                    <a:ext uri="{9D8B030D-6E8A-4147-A177-3AD203B41FA5}">
                      <a16:colId xmlns="" xmlns:a16="http://schemas.microsoft.com/office/drawing/2014/main" val="119526291"/>
                    </a:ext>
                  </a:extLst>
                </a:gridCol>
              </a:tblGrid>
              <a:tr h="45693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основных направлений расходов</a:t>
                      </a: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(факт)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5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 молодых семей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  Комсомольске-на-Амуре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51" marB="4555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51" marB="4555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51" marB="4555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градостроительной документации и формирование земельных участков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51" marB="4555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51" marB="4555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51" marB="4555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8,1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7,9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5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по комплексному освоению и развитию территорий края в целях жилищного строительства в рамках регионального проекта «Жилье»</a:t>
                      </a:r>
                      <a:endParaRPr kumimoji="0" lang="ru-RU" alt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551" marB="4555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51" marB="4555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51" marB="4555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20,7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9248830"/>
                  </a:ext>
                </a:extLst>
              </a:tr>
              <a:tr h="3045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по переселению граждан из аварийного жилищного фонда в рамках реализации регионального проекта «Обеспечение устойчивого сокращения непригодного для проживания жилищного фонда»</a:t>
                      </a:r>
                      <a:endParaRPr kumimoji="0" lang="ru-RU" alt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551" marB="4555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51" marB="4555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51" marB="4555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52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Содействие развитию жилищного строительства, в том числе малоэтажного жилищного строительства в городском округе «Город Комсомольск-на-Амуре»</a:t>
                      </a:r>
                      <a:endParaRPr kumimoji="0" lang="ru-RU" alt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551" marB="4555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51" marB="4555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51" marB="4555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3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5DAA00D6-61CC-483F-AB7A-B913D8863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D6D0082-FDC2-4D4B-9A86-E1B6F32C832F}"/>
              </a:ext>
            </a:extLst>
          </p:cNvPr>
          <p:cNvSpPr/>
          <p:nvPr/>
        </p:nvSpPr>
        <p:spPr>
          <a:xfrm>
            <a:off x="9652" y="0"/>
            <a:ext cx="9124696" cy="928971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45F1D289-2620-451C-A79C-03F249D72858}"/>
              </a:ext>
            </a:extLst>
          </p:cNvPr>
          <p:cNvCxnSpPr/>
          <p:nvPr/>
        </p:nvCxnSpPr>
        <p:spPr>
          <a:xfrm>
            <a:off x="179512" y="44624"/>
            <a:ext cx="0" cy="788873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4">
            <a:extLst>
              <a:ext uri="{FF2B5EF4-FFF2-40B4-BE49-F238E27FC236}">
                <a16:creationId xmlns="" xmlns:a16="http://schemas.microsoft.com/office/drawing/2014/main" id="{864E87F5-3FF8-4374-A007-3AEDC73A0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120" y="57150"/>
            <a:ext cx="8844880" cy="87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ОБЕСПЕЧЕНИЕ КАЧЕСТВЕННЫМ ЖИЛЬЕМ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» 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317C8867-CA40-4227-8067-B2D5E336E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424625"/>
              </p:ext>
            </p:extLst>
          </p:nvPr>
        </p:nvGraphicFramePr>
        <p:xfrm>
          <a:off x="179512" y="1412776"/>
          <a:ext cx="8731950" cy="3263020"/>
        </p:xfrm>
        <a:graphic>
          <a:graphicData uri="http://schemas.openxmlformats.org/drawingml/2006/table">
            <a:tbl>
              <a:tblPr/>
              <a:tblGrid>
                <a:gridCol w="4055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925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60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79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7559">
                  <a:extLst>
                    <a:ext uri="{9D8B030D-6E8A-4147-A177-3AD203B41FA5}">
                      <a16:colId xmlns="" xmlns:a16="http://schemas.microsoft.com/office/drawing/2014/main" val="2060876888"/>
                    </a:ext>
                  </a:extLst>
                </a:gridCol>
                <a:gridCol w="801096">
                  <a:extLst>
                    <a:ext uri="{9D8B030D-6E8A-4147-A177-3AD203B41FA5}">
                      <a16:colId xmlns="" xmlns:a16="http://schemas.microsoft.com/office/drawing/2014/main" val="2174776356"/>
                    </a:ext>
                  </a:extLst>
                </a:gridCol>
                <a:gridCol w="801096">
                  <a:extLst>
                    <a:ext uri="{9D8B030D-6E8A-4147-A177-3AD203B41FA5}">
                      <a16:colId xmlns="" xmlns:a16="http://schemas.microsoft.com/office/drawing/2014/main" val="4055745400"/>
                    </a:ext>
                  </a:extLst>
                </a:gridCol>
              </a:tblGrid>
              <a:tr h="576064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2019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год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5596" marB="455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26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Годовой объем ввода жилья</a:t>
                      </a:r>
                      <a:endParaRPr kumimoji="0" lang="ru-RU" alt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5596" marB="455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тыс. кв. 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24,1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508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Количество молодых семей, которым предоставлена социальная выплата за счет бюджетных средств на улучшение жилищных условий</a:t>
                      </a:r>
                    </a:p>
                  </a:txBody>
                  <a:tcPr marL="91441" marR="91441" marT="45618" marB="456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семьи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307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Количество земельных участков, предоставленных в собственность гражданам, имеющим трех и более детей (за отчетный год)</a:t>
                      </a:r>
                      <a:endParaRPr kumimoji="0" lang="ru-RU" alt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1441" marR="91441" marT="45618" marB="456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участки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608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Количество граждан, расселенных из аварийного жилищного фонда (за отчетный год)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1441" marR="91441" marT="45618" marB="456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0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8C8BF68F-25F2-4752-9624-D28364B6C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61909B7-6A04-4F2C-93C1-FDFE9D2A74EC}"/>
              </a:ext>
            </a:extLst>
          </p:cNvPr>
          <p:cNvSpPr/>
          <p:nvPr/>
        </p:nvSpPr>
        <p:spPr>
          <a:xfrm>
            <a:off x="3968" y="0"/>
            <a:ext cx="9144000" cy="1340768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007029EE-8451-4C3C-91A9-254FC4EA58B2}"/>
              </a:ext>
            </a:extLst>
          </p:cNvPr>
          <p:cNvCxnSpPr/>
          <p:nvPr/>
        </p:nvCxnSpPr>
        <p:spPr>
          <a:xfrm>
            <a:off x="179512" y="44624"/>
            <a:ext cx="0" cy="1152128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5">
            <a:extLst>
              <a:ext uri="{FF2B5EF4-FFF2-40B4-BE49-F238E27FC236}">
                <a16:creationId xmlns="" xmlns:a16="http://schemas.microsoft.com/office/drawing/2014/main" id="{ACEBCB56-D07E-4AAD-BDFB-EE1A84C7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09" y="940658"/>
            <a:ext cx="1462067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млн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рублей</a:t>
            </a:r>
          </a:p>
        </p:txBody>
      </p:sp>
      <p:sp>
        <p:nvSpPr>
          <p:cNvPr id="96259" name="Rectangle 12">
            <a:extLst>
              <a:ext uri="{FF2B5EF4-FFF2-40B4-BE49-F238E27FC236}">
                <a16:creationId xmlns="" xmlns:a16="http://schemas.microsoft.com/office/drawing/2014/main" id="{329F5695-BE3F-433F-A968-1CF79942D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435544"/>
            <a:ext cx="88569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Цель -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повышение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качества жилищно-коммунального обслуживания населения города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Комсомольска-на-Амуре</a:t>
            </a:r>
            <a:endParaRPr lang="ru-RU" altLang="ru-RU" sz="1600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DF90FE2-79C7-43B5-AA50-8D2F3B02E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34" y="-208472"/>
            <a:ext cx="1936404" cy="1936404"/>
          </a:xfrm>
          <a:prstGeom prst="rect">
            <a:avLst/>
          </a:prstGeom>
          <a:effectLst>
            <a:softEdge rad="571500"/>
          </a:effectLst>
        </p:spPr>
      </p:pic>
      <p:sp>
        <p:nvSpPr>
          <p:cNvPr id="96287" name="Rectangle 4">
            <a:extLst>
              <a:ext uri="{FF2B5EF4-FFF2-40B4-BE49-F238E27FC236}">
                <a16:creationId xmlns="" xmlns:a16="http://schemas.microsoft.com/office/drawing/2014/main" id="{A2F54952-6FF4-4928-BC2B-3AC3704FD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2" y="153092"/>
            <a:ext cx="6911975" cy="4016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="" xmlns:a16="http://schemas.microsoft.com/office/drawing/2014/main" id="{96B02F79-E524-45EC-9594-73A544705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316" y="11049"/>
            <a:ext cx="7921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«ПОВЫШЕНИЕ КАЧЕСТВА ЖИЛИЩНО-КОММУНАЛЬНОГО ОБСЛУЖИВАНИЯ </a:t>
            </a:r>
            <a:r>
              <a:rPr lang="ru-RU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НАСЕЛЕНИЯ ГОРОДА КОМСОМОЛЬСКА-НА-АМУРЕ»</a:t>
            </a:r>
            <a:endParaRPr lang="ru-RU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6" name="Group 1268">
            <a:extLst>
              <a:ext uri="{FF2B5EF4-FFF2-40B4-BE49-F238E27FC236}">
                <a16:creationId xmlns="" xmlns:a16="http://schemas.microsoft.com/office/drawing/2014/main" id="{503274A3-24A0-4C45-AD26-7A3D0E71B1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227141"/>
              </p:ext>
            </p:extLst>
          </p:nvPr>
        </p:nvGraphicFramePr>
        <p:xfrm>
          <a:off x="142650" y="2132856"/>
          <a:ext cx="8850761" cy="4536504"/>
        </p:xfrm>
        <a:graphic>
          <a:graphicData uri="http://schemas.openxmlformats.org/drawingml/2006/table">
            <a:tbl>
              <a:tblPr/>
              <a:tblGrid>
                <a:gridCol w="4824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309657906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771187326"/>
                    </a:ext>
                  </a:extLst>
                </a:gridCol>
                <a:gridCol w="785865">
                  <a:extLst>
                    <a:ext uri="{9D8B030D-6E8A-4147-A177-3AD203B41FA5}">
                      <a16:colId xmlns="" xmlns:a16="http://schemas.microsoft.com/office/drawing/2014/main" val="119526291"/>
                    </a:ext>
                  </a:extLst>
                </a:gridCol>
              </a:tblGrid>
              <a:tr h="48755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основных направлений расходов</a:t>
                      </a: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(факт)</a:t>
                      </a: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75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коммунальных систем водоснабжения и  водоотведения города Комсомольска-на-Амуре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583" marB="4558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583" marB="4558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583" marB="4558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7,2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7,2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13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мероприятия программы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583" marB="4558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583" marB="4558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583" marB="4558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294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Обращение с твердыми коммунальными и промышленными отходами в городе Комсомольске-на-Амуре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583" marB="4558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583" marB="4558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583" marB="4558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0,4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0,4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94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сохранности муниципального жилищного фонда  города Комсомольска-на-Амуре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583" marB="4558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583" marB="4558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583" marB="4558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31,9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31,9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13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Техническая инвентаризация объектов жилищного фонда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583" marB="4558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583" marB="4558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583" marB="4558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9248830"/>
                  </a:ext>
                </a:extLst>
              </a:tr>
              <a:tr h="4362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ритуальных услуг и содержание мест захоронения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583" marB="4558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7,7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583" marB="4558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4,1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4,1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724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юридическим лицам, производителям товаров, работ, услуг на возмещение недополученных доходов и (или) финансового возмещения затрат в связи с производителем товаров, выполнением работ, оказанием услуг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33,7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583" marB="4558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32,8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583" marB="4558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8,5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8,5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13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Газификация многоквартирных жилых домов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583" marB="4558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16,9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583" marB="4558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8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5E484A66-C21A-411E-9E9D-D9E37BC30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8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90B8B07-F4FD-425D-9936-4DAAA9C38498}"/>
              </a:ext>
            </a:extLst>
          </p:cNvPr>
          <p:cNvSpPr/>
          <p:nvPr/>
        </p:nvSpPr>
        <p:spPr>
          <a:xfrm>
            <a:off x="0" y="-27384"/>
            <a:ext cx="9144000" cy="1368152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CC9C4B07-C059-481C-9995-432610B6EB36}"/>
              </a:ext>
            </a:extLst>
          </p:cNvPr>
          <p:cNvCxnSpPr/>
          <p:nvPr/>
        </p:nvCxnSpPr>
        <p:spPr>
          <a:xfrm>
            <a:off x="179512" y="44624"/>
            <a:ext cx="0" cy="12241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331" name="Rectangle 4">
            <a:extLst>
              <a:ext uri="{FF2B5EF4-FFF2-40B4-BE49-F238E27FC236}">
                <a16:creationId xmlns="" xmlns:a16="http://schemas.microsoft.com/office/drawing/2014/main" id="{57811261-2330-479A-A999-4AAAAAB7A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28588"/>
            <a:ext cx="6911975" cy="4016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Rectangle 24">
            <a:extLst>
              <a:ext uri="{FF2B5EF4-FFF2-40B4-BE49-F238E27FC236}">
                <a16:creationId xmlns="" xmlns:a16="http://schemas.microsoft.com/office/drawing/2014/main" id="{B488325B-7311-453F-ADC0-765A07236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616" y="183617"/>
            <a:ext cx="7921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«ПОВЫШЕНИЕ КАЧЕСТВА ЖИЛИЩНО-КОММУНАЛЬНОГО ОБСЛУЖИВАНИЯ НАСЕЛЕНИЯ ГОРОДА КОМСОМОЛЬСКА-НА-АМУРЕ»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="" xmlns:a16="http://schemas.microsoft.com/office/drawing/2014/main" id="{30D7B9DD-D41D-4B38-9389-93C8BAA85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778451"/>
              </p:ext>
            </p:extLst>
          </p:nvPr>
        </p:nvGraphicFramePr>
        <p:xfrm>
          <a:off x="179512" y="1916832"/>
          <a:ext cx="8876575" cy="3550712"/>
        </p:xfrm>
        <a:graphic>
          <a:graphicData uri="http://schemas.openxmlformats.org/drawingml/2006/table">
            <a:tbl>
              <a:tblPr/>
              <a:tblGrid>
                <a:gridCol w="4495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137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10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60876888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174776356"/>
                    </a:ext>
                  </a:extLst>
                </a:gridCol>
                <a:gridCol w="785864">
                  <a:extLst>
                    <a:ext uri="{9D8B030D-6E8A-4147-A177-3AD203B41FA5}">
                      <a16:colId xmlns="" xmlns:a16="http://schemas.microsoft.com/office/drawing/2014/main" val="4055745400"/>
                    </a:ext>
                  </a:extLst>
                </a:gridCol>
              </a:tblGrid>
              <a:tr h="61033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год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96" marB="455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9784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</a:t>
                      </a:r>
                    </a:p>
                  </a:txBody>
                  <a:tcPr marL="91433" marR="91433" marT="45599" marB="455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Удовлетворенность населения жилищно-коммунальными услугами</a:t>
                      </a:r>
                      <a:endParaRPr kumimoji="0" lang="ru-RU" alt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02" marB="456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99" marB="455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02" marB="456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02" marB="456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02" marB="456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02" marB="456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02" marB="456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301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91433" marR="91433" marT="45599" marB="455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 жилищного фонда, на которые изготовлены техническая документация  (в отчетном году)</a:t>
                      </a:r>
                      <a:endParaRPr kumimoji="0" lang="ru-RU" alt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02" marB="456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99" marB="455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0315649"/>
                  </a:ext>
                </a:extLst>
              </a:tr>
              <a:tr h="42301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99" marB="455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использованных, обезвреженных отходов в общем объеме образовавшихся отходов в процессе производства и потребления </a:t>
                      </a:r>
                      <a:endParaRPr kumimoji="0" lang="ru-RU" alt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02" marB="456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99" marB="455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42301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99" marB="455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Возмещение затрат по учету, организации и проведению благоустройства мест захоронений участников Великой Отечественной войны</a:t>
                      </a:r>
                      <a:endParaRPr kumimoji="0" lang="ru-RU" alt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02" marB="456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99" marB="455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DF90FE2-79C7-43B5-AA50-8D2F3B02E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686" y="-119164"/>
            <a:ext cx="1936404" cy="1936404"/>
          </a:xfrm>
          <a:prstGeom prst="rect">
            <a:avLst/>
          </a:prstGeom>
          <a:effectLst>
            <a:softEdge rad="571500"/>
          </a:effectLst>
        </p:spPr>
      </p:pic>
    </p:spTree>
    <p:extLst>
      <p:ext uri="{BB962C8B-B14F-4D97-AF65-F5344CB8AC3E}">
        <p14:creationId xmlns:p14="http://schemas.microsoft.com/office/powerpoint/2010/main" val="13868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B4A3B50F-E543-4863-A6F4-63258F53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5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1DECED8-7881-4EC4-9B3F-7FC200831978}"/>
              </a:ext>
            </a:extLst>
          </p:cNvPr>
          <p:cNvSpPr/>
          <p:nvPr/>
        </p:nvSpPr>
        <p:spPr>
          <a:xfrm>
            <a:off x="0" y="-6745"/>
            <a:ext cx="9144000" cy="1131489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DDAA0884-5AC9-49C3-9675-4606F155329E}"/>
              </a:ext>
            </a:extLst>
          </p:cNvPr>
          <p:cNvCxnSpPr>
            <a:cxnSpLocks/>
          </p:cNvCxnSpPr>
          <p:nvPr/>
        </p:nvCxnSpPr>
        <p:spPr>
          <a:xfrm>
            <a:off x="179512" y="44624"/>
            <a:ext cx="0" cy="108012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5">
            <a:extLst>
              <a:ext uri="{FF2B5EF4-FFF2-40B4-BE49-F238E27FC236}">
                <a16:creationId xmlns="" xmlns:a16="http://schemas.microsoft.com/office/drawing/2014/main" id="{B8646545-4E0A-4860-A38F-793F642AB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748475"/>
            <a:ext cx="1526187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млн. рублей</a:t>
            </a:r>
          </a:p>
        </p:txBody>
      </p:sp>
      <p:sp>
        <p:nvSpPr>
          <p:cNvPr id="102403" name="Rectangle 9">
            <a:extLst>
              <a:ext uri="{FF2B5EF4-FFF2-40B4-BE49-F238E27FC236}">
                <a16:creationId xmlns="" xmlns:a16="http://schemas.microsoft.com/office/drawing/2014/main" id="{130A59A6-7521-4FBE-93F9-A90D1F0E7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271662"/>
            <a:ext cx="864095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</a:t>
            </a:r>
            <a:r>
              <a:rPr lang="ru-RU" alt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Цель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-  </a:t>
            </a: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создание комфортных и благоприятных условий для </a:t>
            </a:r>
            <a:endParaRPr lang="ru-RU" altLang="ru-RU" sz="1600" i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жизнедеятельности </a:t>
            </a: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населения </a:t>
            </a:r>
            <a:r>
              <a:rPr lang="ru-RU" alt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города Комсомольска-на-Амуре,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развитие </a:t>
            </a: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и обеспечение сохранности объектов улично-дорожной сети</a:t>
            </a:r>
            <a:r>
              <a:rPr lang="ru-RU" alt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,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благоустройство города</a:t>
            </a:r>
            <a:endParaRPr lang="ru-RU" altLang="ru-RU" sz="1600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5885467-9838-4F2F-BD99-E762B8014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601" y="-219885"/>
            <a:ext cx="3024336" cy="215821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2455" name="Rectangle 4">
            <a:extLst>
              <a:ext uri="{FF2B5EF4-FFF2-40B4-BE49-F238E27FC236}">
                <a16:creationId xmlns="" xmlns:a16="http://schemas.microsoft.com/office/drawing/2014/main" id="{234A5707-6803-49B2-B760-2A6CF2018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28588"/>
            <a:ext cx="6911975" cy="4016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="" xmlns:a16="http://schemas.microsoft.com/office/drawing/2014/main" id="{42EA5DB4-EBA3-4156-8ABE-6EB007FEC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6" y="-6745"/>
            <a:ext cx="8861679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«РАЗВИТИЕ ДОРОЖНОЙ СЕТИ, БЛАГОУСТРОЙСТВО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ГОРОДА КОМСОМОЛЬСКА-НА-АМУРЕ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6" name="Group 1268">
            <a:extLst>
              <a:ext uri="{FF2B5EF4-FFF2-40B4-BE49-F238E27FC236}">
                <a16:creationId xmlns="" xmlns:a16="http://schemas.microsoft.com/office/drawing/2014/main" id="{2251824B-6743-4EFA-B060-EC824C44D7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956002"/>
              </p:ext>
            </p:extLst>
          </p:nvPr>
        </p:nvGraphicFramePr>
        <p:xfrm>
          <a:off x="196609" y="2564904"/>
          <a:ext cx="8850761" cy="3525519"/>
        </p:xfrm>
        <a:graphic>
          <a:graphicData uri="http://schemas.openxmlformats.org/drawingml/2006/table">
            <a:tbl>
              <a:tblPr/>
              <a:tblGrid>
                <a:gridCol w="4824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309657906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771187326"/>
                    </a:ext>
                  </a:extLst>
                </a:gridCol>
                <a:gridCol w="785865">
                  <a:extLst>
                    <a:ext uri="{9D8B030D-6E8A-4147-A177-3AD203B41FA5}">
                      <a16:colId xmlns="" xmlns:a16="http://schemas.microsoft.com/office/drawing/2014/main" val="119526291"/>
                    </a:ext>
                  </a:extLst>
                </a:gridCol>
              </a:tblGrid>
              <a:tr h="47817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основных направлений расходов</a:t>
                      </a: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(факт)</a:t>
                      </a: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5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857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tabLst>
                          <a:tab pos="857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tabLst>
                          <a:tab pos="857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tabLst>
                          <a:tab pos="857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tabLst>
                          <a:tab pos="857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57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57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57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57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модернизация и содержание дорожной  сети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города Комсомольска-на-Амуре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10" marB="4561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377,7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10" marB="4561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949,2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10" marB="4561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 содержание объектов благоустройства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города  Комсомольска-на-Амуре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10" marB="4561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66,0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10" marB="4561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10" marB="4561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Мероприятия по приведению дорожной сети Комсомольской агломерации в соответствие с нормативными требованиями по транспортно-эксплуатационным показателям в целях реализации мероприятий программы дорожной деятельности региональных проектов «Дорожная сеть» и «Общесистемные меры развития дорожного хозяйства» в рамках национального проекта «Безопасные и качественные автомобильные дороги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5610" marB="4561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500,0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10" marB="4561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505,6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10" marB="4561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5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B4A3B50F-E543-4863-A6F4-63258F53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5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1DECED8-7881-4EC4-9B3F-7FC200831978}"/>
              </a:ext>
            </a:extLst>
          </p:cNvPr>
          <p:cNvSpPr/>
          <p:nvPr/>
        </p:nvSpPr>
        <p:spPr>
          <a:xfrm>
            <a:off x="0" y="-6745"/>
            <a:ext cx="9144000" cy="944255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DDAA0884-5AC9-49C3-9675-4606F155329E}"/>
              </a:ext>
            </a:extLst>
          </p:cNvPr>
          <p:cNvCxnSpPr>
            <a:cxnSpLocks/>
          </p:cNvCxnSpPr>
          <p:nvPr/>
        </p:nvCxnSpPr>
        <p:spPr>
          <a:xfrm>
            <a:off x="179512" y="13939"/>
            <a:ext cx="0" cy="894781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5885467-9838-4F2F-BD99-E762B8014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644" y="6678"/>
            <a:ext cx="3024336" cy="215821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2455" name="Rectangle 4">
            <a:extLst>
              <a:ext uri="{FF2B5EF4-FFF2-40B4-BE49-F238E27FC236}">
                <a16:creationId xmlns="" xmlns:a16="http://schemas.microsoft.com/office/drawing/2014/main" id="{234A5707-6803-49B2-B760-2A6CF2018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28588"/>
            <a:ext cx="6911975" cy="4016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="" xmlns:a16="http://schemas.microsoft.com/office/drawing/2014/main" id="{42EA5DB4-EBA3-4156-8ABE-6EB007FEC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6" y="-6745"/>
            <a:ext cx="8861679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«РАЗВИТИЕ ДОРОЖНОЙ СЕТИ, БЛАГОУСТРОЙСТВО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ГОРОДА КОМСОМОЛЬСКА-НА-АМУРЕ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="" xmlns:a16="http://schemas.microsoft.com/office/drawing/2014/main" id="{075182DA-697A-4577-9270-AF7271A28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212839"/>
              </p:ext>
            </p:extLst>
          </p:nvPr>
        </p:nvGraphicFramePr>
        <p:xfrm>
          <a:off x="133712" y="2204864"/>
          <a:ext cx="8876575" cy="3588163"/>
        </p:xfrm>
        <a:graphic>
          <a:graphicData uri="http://schemas.openxmlformats.org/drawingml/2006/table">
            <a:tbl>
              <a:tblPr/>
              <a:tblGrid>
                <a:gridCol w="4495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616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02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10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60876888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174776356"/>
                    </a:ext>
                  </a:extLst>
                </a:gridCol>
                <a:gridCol w="785864">
                  <a:extLst>
                    <a:ext uri="{9D8B030D-6E8A-4147-A177-3AD203B41FA5}">
                      <a16:colId xmlns="" xmlns:a16="http://schemas.microsoft.com/office/drawing/2014/main" val="4055745400"/>
                    </a:ext>
                  </a:extLst>
                </a:gridCol>
              </a:tblGrid>
              <a:tr h="43204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год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96" marB="455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908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619" marB="456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Протяженность реконструируемых дорог</a:t>
                      </a:r>
                      <a:endParaRPr kumimoji="0" lang="ru-RU" alt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619" marB="456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 </a:t>
                      </a:r>
                    </a:p>
                  </a:txBody>
                  <a:tcPr marL="91430" marR="91430" marT="45619" marB="456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619" marB="456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2,08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2,05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1,7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908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619" marB="456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протяженности дорожной сети Комсомольской городской агломерации Хабаровского края, соответствующей нормативным требованиям к их транспортно-эксплуатационному состоянию</a:t>
                      </a:r>
                      <a:endParaRPr kumimoji="0" lang="ru-RU" alt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619" marB="456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19" marB="456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24,44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33,21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45,57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69,77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662520"/>
                  </a:ext>
                </a:extLst>
              </a:tr>
              <a:tr h="41908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619" marB="456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введенных объектов улично-дорожной сети в отчетном году, включенных в перечень ремонта в рамках реализации национального проекта «Безопасные и качественные автомобильные дороги»</a:t>
                      </a:r>
                      <a:endParaRPr kumimoji="0" lang="ru-RU" alt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619" marB="456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 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0" marR="91430" marT="45619" marB="456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085138"/>
                  </a:ext>
                </a:extLst>
              </a:tr>
              <a:tr h="41908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619" marB="456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запланированных мероприятий по благоустройству территорий</a:t>
                      </a:r>
                      <a:endParaRPr kumimoji="0" lang="ru-RU" alt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619" marB="456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0" marR="91430" marT="45619" marB="456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89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4E4F84E4-0512-4D2F-8364-7C5DE88FE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3ABB4BBD-B439-4C4E-8D45-B1AEB9ABBA41}"/>
              </a:ext>
            </a:extLst>
          </p:cNvPr>
          <p:cNvSpPr/>
          <p:nvPr/>
        </p:nvSpPr>
        <p:spPr>
          <a:xfrm>
            <a:off x="7937" y="18058"/>
            <a:ext cx="9144000" cy="1024334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376ED225-2EE9-4062-8576-195E0963F908}"/>
              </a:ext>
            </a:extLst>
          </p:cNvPr>
          <p:cNvCxnSpPr/>
          <p:nvPr/>
        </p:nvCxnSpPr>
        <p:spPr>
          <a:xfrm>
            <a:off x="179512" y="44624"/>
            <a:ext cx="0" cy="788873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5">
            <a:extLst>
              <a:ext uri="{FF2B5EF4-FFF2-40B4-BE49-F238E27FC236}">
                <a16:creationId xmlns="" xmlns:a16="http://schemas.microsoft.com/office/drawing/2014/main" id="{2091AC62-9D3B-4E82-BFC8-5D7F1367F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437" y="1628800"/>
            <a:ext cx="1462067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млн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рублей</a:t>
            </a:r>
          </a:p>
        </p:txBody>
      </p:sp>
      <p:sp>
        <p:nvSpPr>
          <p:cNvPr id="98307" name="Rectangle 63">
            <a:extLst>
              <a:ext uri="{FF2B5EF4-FFF2-40B4-BE49-F238E27FC236}">
                <a16:creationId xmlns="" xmlns:a16="http://schemas.microsoft.com/office/drawing/2014/main" id="{76028019-5EDA-4D1F-9358-09F0E9F2B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24" y="1126560"/>
            <a:ext cx="84978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Цель -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создание условий обеспечения охраны жизни, здоровья граждан, их законных прав на безопасные условия движения на дорогах </a:t>
            </a:r>
            <a:r>
              <a:rPr lang="ru-RU" alt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города Комсомольска-на-Амуре</a:t>
            </a: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»</a:t>
            </a:r>
          </a:p>
        </p:txBody>
      </p:sp>
      <p:sp>
        <p:nvSpPr>
          <p:cNvPr id="98347" name="Rectangle 4">
            <a:extLst>
              <a:ext uri="{FF2B5EF4-FFF2-40B4-BE49-F238E27FC236}">
                <a16:creationId xmlns="" xmlns:a16="http://schemas.microsoft.com/office/drawing/2014/main" id="{43F6BA33-7570-402F-8B26-0031874B3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28588"/>
            <a:ext cx="6911975" cy="4016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="" xmlns:a16="http://schemas.microsoft.com/office/drawing/2014/main" id="{9789C109-88B4-4F04-A16A-43D23834B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357" y="50800"/>
            <a:ext cx="879668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«ПОВЫШЕНИЕ БЕЗОПАСНОСТИ ДОРОЖНОГО ДВИЖЕНИЯ НА ТЕРРИТОРИИ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ГОРОДА КОМСОМОЛЬСКА-НА-АМУРЕ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16" name="Group 1268">
            <a:extLst>
              <a:ext uri="{FF2B5EF4-FFF2-40B4-BE49-F238E27FC236}">
                <a16:creationId xmlns="" xmlns:a16="http://schemas.microsoft.com/office/drawing/2014/main" id="{40E89963-6736-4300-A228-22639283EB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294964"/>
              </p:ext>
            </p:extLst>
          </p:nvPr>
        </p:nvGraphicFramePr>
        <p:xfrm>
          <a:off x="179512" y="2028910"/>
          <a:ext cx="8850761" cy="1127186"/>
        </p:xfrm>
        <a:graphic>
          <a:graphicData uri="http://schemas.openxmlformats.org/drawingml/2006/table">
            <a:tbl>
              <a:tblPr/>
              <a:tblGrid>
                <a:gridCol w="4824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309657906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771187326"/>
                    </a:ext>
                  </a:extLst>
                </a:gridCol>
                <a:gridCol w="785865">
                  <a:extLst>
                    <a:ext uri="{9D8B030D-6E8A-4147-A177-3AD203B41FA5}">
                      <a16:colId xmlns="" xmlns:a16="http://schemas.microsoft.com/office/drawing/2014/main" val="119526291"/>
                    </a:ext>
                  </a:extLst>
                </a:gridCol>
              </a:tblGrid>
              <a:tr h="45693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основных направлений расходов</a:t>
                      </a: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(факт)</a:t>
                      </a: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5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организации движения транспортных средств и пешеходов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49" marB="4554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93" marB="4559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93" marB="4559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21,9</a:t>
                      </a: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21,9</a:t>
                      </a: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="" xmlns:a16="http://schemas.microsoft.com/office/drawing/2014/main" id="{A514F004-15B4-45F3-9673-C847B1BFD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384947"/>
              </p:ext>
            </p:extLst>
          </p:nvPr>
        </p:nvGraphicFramePr>
        <p:xfrm>
          <a:off x="155464" y="3573016"/>
          <a:ext cx="8876575" cy="1058931"/>
        </p:xfrm>
        <a:graphic>
          <a:graphicData uri="http://schemas.openxmlformats.org/drawingml/2006/table">
            <a:tbl>
              <a:tblPr/>
              <a:tblGrid>
                <a:gridCol w="4495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137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10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60876888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174776356"/>
                    </a:ext>
                  </a:extLst>
                </a:gridCol>
                <a:gridCol w="785864">
                  <a:extLst>
                    <a:ext uri="{9D8B030D-6E8A-4147-A177-3AD203B41FA5}">
                      <a16:colId xmlns="" xmlns:a16="http://schemas.microsoft.com/office/drawing/2014/main" val="4055745400"/>
                    </a:ext>
                  </a:extLst>
                </a:gridCol>
              </a:tblGrid>
              <a:tr h="548384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год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96" marB="455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908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620" marB="456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количества ДТП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620" marB="456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620" marB="456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68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077E22BC-4FA3-426C-82F2-FF880947C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CD5EEC3-A0DF-45B8-9FEC-DB2E1FAD4D88}"/>
              </a:ext>
            </a:extLst>
          </p:cNvPr>
          <p:cNvSpPr/>
          <p:nvPr/>
        </p:nvSpPr>
        <p:spPr>
          <a:xfrm>
            <a:off x="-3236" y="4924"/>
            <a:ext cx="9144000" cy="828574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545D1484-8D5D-436B-B628-DD28A106F37C}"/>
              </a:ext>
            </a:extLst>
          </p:cNvPr>
          <p:cNvCxnSpPr/>
          <p:nvPr/>
        </p:nvCxnSpPr>
        <p:spPr>
          <a:xfrm>
            <a:off x="179512" y="44624"/>
            <a:ext cx="0" cy="788873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5">
            <a:extLst>
              <a:ext uri="{FF2B5EF4-FFF2-40B4-BE49-F238E27FC236}">
                <a16:creationId xmlns="" xmlns:a16="http://schemas.microsoft.com/office/drawing/2014/main" id="{676672C6-1CEA-4AEE-8D1A-F979F5319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85" y="1588730"/>
            <a:ext cx="1462067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млн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рублей</a:t>
            </a:r>
          </a:p>
        </p:txBody>
      </p:sp>
      <p:sp>
        <p:nvSpPr>
          <p:cNvPr id="15" name="Rectangle 24">
            <a:extLst>
              <a:ext uri="{FF2B5EF4-FFF2-40B4-BE49-F238E27FC236}">
                <a16:creationId xmlns="" xmlns:a16="http://schemas.microsoft.com/office/drawing/2014/main" id="{AE9BAF69-23ED-44C3-9261-4FDF17136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057" y="-37430"/>
            <a:ext cx="8695821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«ФОРМИРОВАНИЕ СОВРЕМЕННОЙ ГОРОДСКОЙ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СРЕДЫ НА ТЕРРИТОРИИ ГОРОДА КОМСОМОЛЬСКА-НА-АМУРЕ»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4" name="Picture 33">
            <a:extLst>
              <a:ext uri="{FF2B5EF4-FFF2-40B4-BE49-F238E27FC236}">
                <a16:creationId xmlns="" xmlns:a16="http://schemas.microsoft.com/office/drawing/2014/main" id="{EBC7058D-C25E-4A77-B528-E6C0DF3B1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0"/>
          <a:stretch/>
        </p:blipFill>
        <p:spPr bwMode="auto">
          <a:xfrm>
            <a:off x="6645962" y="129916"/>
            <a:ext cx="2532472" cy="194252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426" name="Rectangle 168">
            <a:extLst>
              <a:ext uri="{FF2B5EF4-FFF2-40B4-BE49-F238E27FC236}">
                <a16:creationId xmlns="" xmlns:a16="http://schemas.microsoft.com/office/drawing/2014/main" id="{F4A321D9-683E-4577-8FD8-895B5B373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30" y="833498"/>
            <a:ext cx="66962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</a:rPr>
              <a:t>          </a:t>
            </a:r>
            <a:r>
              <a:rPr lang="ru-RU" alt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Цель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-  </a:t>
            </a: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создание условий для системного повышения качества и комфорта среды </a:t>
            </a:r>
            <a:r>
              <a:rPr lang="ru-RU" alt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обитания, жизнедеятельности, повышение уровня благоустройства </a:t>
            </a: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для жителей </a:t>
            </a:r>
            <a:r>
              <a:rPr lang="ru-RU" alt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города Комсомольска-на-Амуре</a:t>
            </a:r>
            <a:endParaRPr lang="ru-RU" altLang="ru-RU" sz="1600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7" name="Group 1268">
            <a:extLst>
              <a:ext uri="{FF2B5EF4-FFF2-40B4-BE49-F238E27FC236}">
                <a16:creationId xmlns="" xmlns:a16="http://schemas.microsoft.com/office/drawing/2014/main" id="{26F49A4F-D464-4B17-B06E-6A333B387A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582814"/>
              </p:ext>
            </p:extLst>
          </p:nvPr>
        </p:nvGraphicFramePr>
        <p:xfrm>
          <a:off x="185735" y="2059905"/>
          <a:ext cx="8850761" cy="2593233"/>
        </p:xfrm>
        <a:graphic>
          <a:graphicData uri="http://schemas.openxmlformats.org/drawingml/2006/table">
            <a:tbl>
              <a:tblPr/>
              <a:tblGrid>
                <a:gridCol w="4824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309657906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771187326"/>
                    </a:ext>
                  </a:extLst>
                </a:gridCol>
                <a:gridCol w="785865">
                  <a:extLst>
                    <a:ext uri="{9D8B030D-6E8A-4147-A177-3AD203B41FA5}">
                      <a16:colId xmlns="" xmlns:a16="http://schemas.microsoft.com/office/drawing/2014/main" val="119526291"/>
                    </a:ext>
                  </a:extLst>
                </a:gridCol>
              </a:tblGrid>
              <a:tr h="47251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основных направлений расходов</a:t>
                      </a: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(факт)</a:t>
                      </a: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4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дворовых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территорий согласно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минимальному перечню работ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18,8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1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Благоустройство дворовых территорий многоквартирных домов города Комсомольска-на-Амуре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127,1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0,6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1,0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1,2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03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по благоустройству мест массового отдыха населения (городских парков), общественных территорий (набережные, центральные площади, парки и др.) и иные мероприятия, предусмотренные региональным проектом «Формирование комфортной городской среды»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68,2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62,9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56,7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4207477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="" xmlns:a16="http://schemas.microsoft.com/office/drawing/2014/main" id="{A1E6D121-769E-4825-BDF4-611F88ECD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486304"/>
              </p:ext>
            </p:extLst>
          </p:nvPr>
        </p:nvGraphicFramePr>
        <p:xfrm>
          <a:off x="159921" y="4821944"/>
          <a:ext cx="8876575" cy="1919424"/>
        </p:xfrm>
        <a:graphic>
          <a:graphicData uri="http://schemas.openxmlformats.org/drawingml/2006/table">
            <a:tbl>
              <a:tblPr/>
              <a:tblGrid>
                <a:gridCol w="4495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616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02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10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60876888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174776356"/>
                    </a:ext>
                  </a:extLst>
                </a:gridCol>
                <a:gridCol w="785864">
                  <a:extLst>
                    <a:ext uri="{9D8B030D-6E8A-4147-A177-3AD203B41FA5}">
                      <a16:colId xmlns="" xmlns:a16="http://schemas.microsoft.com/office/drawing/2014/main" val="4055745400"/>
                    </a:ext>
                  </a:extLst>
                </a:gridCol>
              </a:tblGrid>
              <a:tr h="43204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 основных показателей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96" marB="455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908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</a:t>
                      </a:r>
                    </a:p>
                  </a:txBody>
                  <a:tcPr marL="91433" marR="91433" marT="45574" marB="455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Повышение количества благоустроенных территорий в городе Комсомольске-на-Амуре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5574" marB="455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74" marB="455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74" marB="455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74" marB="455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02" marB="456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02" marB="456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02" marB="456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908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</a:p>
                  </a:txBody>
                  <a:tcPr marL="91433" marR="91433" marT="45574" marB="455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Доля дворовых территорий многоквартирных домов, на которых реализованы проекты по благоустройству, в общем количестве дворовых территорий многоквартирных домов, подлежащих благоустройству с использованием субсидии на плановый период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5574" marB="455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74" marB="455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74" marB="455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74" marB="455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02" marB="456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02" marB="456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02" marB="456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662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5B2520FD-8F7C-4603-B347-96B74FC01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51937" cy="6858000"/>
          </a:xfrm>
          <a:prstGeom prst="rect">
            <a:avLst/>
          </a:prstGeom>
          <a:noFill/>
          <a:ln>
            <a:noFill/>
          </a:ln>
          <a:effectLst>
            <a:glow rad="266700">
              <a:schemeClr val="accent1">
                <a:alpha val="6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18B296A-35A5-4C61-B556-5C4583577E86}"/>
              </a:ext>
            </a:extLst>
          </p:cNvPr>
          <p:cNvSpPr/>
          <p:nvPr/>
        </p:nvSpPr>
        <p:spPr>
          <a:xfrm>
            <a:off x="0" y="-27383"/>
            <a:ext cx="9144000" cy="864095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5FEC0D59-71EE-4FDD-8DDC-84BA9D31E348}"/>
              </a:ext>
            </a:extLst>
          </p:cNvPr>
          <p:cNvCxnSpPr>
            <a:cxnSpLocks/>
          </p:cNvCxnSpPr>
          <p:nvPr/>
        </p:nvCxnSpPr>
        <p:spPr>
          <a:xfrm>
            <a:off x="304800" y="44624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23825" y="1052736"/>
            <a:ext cx="4260850" cy="160043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495300">
              <a:schemeClr val="accent1"/>
            </a:glow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Доходы </a:t>
            </a:r>
          </a:p>
          <a:p>
            <a:pPr>
              <a:defRPr/>
            </a:pPr>
            <a:r>
              <a:rPr lang="ru-RU" alt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это поступающие в бюджет денежные средства от физических и юридических лиц в виде налоговых и неналоговых перечислений, а также средства от вышестоящего бюджета в виде межбюджетных трансфертов</a:t>
            </a:r>
            <a:endParaRPr lang="ru-RU" altLang="ru-RU" sz="1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7054" y="5386339"/>
            <a:ext cx="4452938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203200">
              <a:schemeClr val="accent1">
                <a:alpha val="78000"/>
              </a:schemeClr>
            </a:glow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Профицит</a:t>
            </a:r>
          </a:p>
          <a:p>
            <a:pPr algn="ctr">
              <a:defRPr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превышение доходов над расходами</a:t>
            </a:r>
            <a:endParaRPr lang="ru-RU" altLang="ru-RU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829175" y="5382752"/>
            <a:ext cx="4314825" cy="769441"/>
          </a:xfrm>
          <a:prstGeom prst="rect">
            <a:avLst/>
          </a:prstGeom>
          <a:solidFill>
            <a:srgbClr val="FF4747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Дефицит</a:t>
            </a:r>
          </a:p>
          <a:p>
            <a:pPr algn="ctr">
              <a:defRPr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превышение расходов над доходами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801448" y="1052274"/>
            <a:ext cx="4260850" cy="166199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glow rad="279400">
              <a:schemeClr val="accent1"/>
            </a:glo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Расходы</a:t>
            </a:r>
            <a:r>
              <a:rPr lang="ru-RU" alt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alt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это выплачиваемые из бюджета денежные средства на образование, культуру, физическую культуру и спорт, содержание муниципальных предприятий, городские мероприятия, ремонт и содержание объектов дорожного хозяйства 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2184400" y="2855150"/>
            <a:ext cx="4929188" cy="219156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304800">
              <a:schemeClr val="accent1"/>
            </a:glo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altLang="ru-RU" sz="11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32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Бюджет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это форма образование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endParaRPr lang="ru-RU" altLang="ru-RU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901" y="-23593"/>
            <a:ext cx="71642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  <a:cs typeface="Times New Roman"/>
              </a:rPr>
              <a:t>ОСНОВНЫЕ ПОНЯТИЯ ИСПОЛЬЗУЕМЫЕ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+mj-lt"/>
              </a:rPr>
            </a:br>
            <a:r>
              <a:rPr lang="ru-RU" sz="2000" b="1" dirty="0">
                <a:solidFill>
                  <a:schemeClr val="bg1"/>
                </a:solidFill>
                <a:latin typeface="+mj-lt"/>
                <a:cs typeface="Times New Roman"/>
              </a:rPr>
              <a:t>В БЮДЖЕТНОМ ПРОЦЕССЕ</a:t>
            </a:r>
            <a:r>
              <a:rPr lang="ru-RU" sz="2000" b="1" u="sng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28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020F5D99-A983-4E28-9079-922556970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6260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C0ACF760-1F41-4C8D-9287-53A33F20E407}"/>
              </a:ext>
            </a:extLst>
          </p:cNvPr>
          <p:cNvSpPr/>
          <p:nvPr/>
        </p:nvSpPr>
        <p:spPr>
          <a:xfrm>
            <a:off x="0" y="1"/>
            <a:ext cx="9144000" cy="837798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EF840EA7-4DD3-4B79-9E4D-AFBF2C3AB0ED}"/>
              </a:ext>
            </a:extLst>
          </p:cNvPr>
          <p:cNvCxnSpPr/>
          <p:nvPr/>
        </p:nvCxnSpPr>
        <p:spPr>
          <a:xfrm>
            <a:off x="94492" y="48925"/>
            <a:ext cx="0" cy="788873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5">
            <a:extLst>
              <a:ext uri="{FF2B5EF4-FFF2-40B4-BE49-F238E27FC236}">
                <a16:creationId xmlns="" xmlns:a16="http://schemas.microsoft.com/office/drawing/2014/main" id="{EEAE8C3F-EBFA-4205-B45E-6A84EDC3B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9956" y="1380335"/>
            <a:ext cx="1462067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млн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рублей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BB73017-438F-4729-9954-ED28E9560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-860906"/>
            <a:ext cx="2998728" cy="197898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9346" name="Rectangle 168">
            <a:extLst>
              <a:ext uri="{FF2B5EF4-FFF2-40B4-BE49-F238E27FC236}">
                <a16:creationId xmlns="" xmlns:a16="http://schemas.microsoft.com/office/drawing/2014/main" id="{3031264C-1111-450D-8DAE-8D4E592C1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92" y="980728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Цель- 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улучшение инфраструктуры садоводческих товариществ, а также сохранение и увеличение сельскохозяйственных животных в личных подсобных хозяйствах.</a:t>
            </a:r>
          </a:p>
        </p:txBody>
      </p:sp>
      <p:sp>
        <p:nvSpPr>
          <p:cNvPr id="99373" name="Rectangle 4">
            <a:extLst>
              <a:ext uri="{FF2B5EF4-FFF2-40B4-BE49-F238E27FC236}">
                <a16:creationId xmlns="" xmlns:a16="http://schemas.microsoft.com/office/drawing/2014/main" id="{AC51B777-E988-4431-B7E9-6FB59A4BC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28588"/>
            <a:ext cx="6911975" cy="4016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="" xmlns:a16="http://schemas.microsoft.com/office/drawing/2014/main" id="{14AFB4AB-4AFC-4D62-89F6-50AC426C9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92" y="44624"/>
            <a:ext cx="8955016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«РАЗВИТИЕ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СЕЛЬСКОГО ХОЗЯЙСТВА 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НА ТЕРРИТОРИИ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ГОРОДА КОМСОМОЛЬСКА-НА-АМУРЕ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16" name="Group 1268">
            <a:extLst>
              <a:ext uri="{FF2B5EF4-FFF2-40B4-BE49-F238E27FC236}">
                <a16:creationId xmlns="" xmlns:a16="http://schemas.microsoft.com/office/drawing/2014/main" id="{1F0BB877-519E-407A-B042-C625E40E0F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398710"/>
              </p:ext>
            </p:extLst>
          </p:nvPr>
        </p:nvGraphicFramePr>
        <p:xfrm>
          <a:off x="198747" y="1769824"/>
          <a:ext cx="8850761" cy="1675436"/>
        </p:xfrm>
        <a:graphic>
          <a:graphicData uri="http://schemas.openxmlformats.org/drawingml/2006/table">
            <a:tbl>
              <a:tblPr/>
              <a:tblGrid>
                <a:gridCol w="4824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309657906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771187326"/>
                    </a:ext>
                  </a:extLst>
                </a:gridCol>
                <a:gridCol w="785865">
                  <a:extLst>
                    <a:ext uri="{9D8B030D-6E8A-4147-A177-3AD203B41FA5}">
                      <a16:colId xmlns="" xmlns:a16="http://schemas.microsoft.com/office/drawing/2014/main" val="119526291"/>
                    </a:ext>
                  </a:extLst>
                </a:gridCol>
              </a:tblGrid>
              <a:tr h="45693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основных направлений расходов</a:t>
                      </a: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(факт)</a:t>
                      </a: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5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Поддержка и содействие развитию садоводческих, огороднических некоммерческих объединений</a:t>
                      </a:r>
                    </a:p>
                  </a:txBody>
                  <a:tcPr marL="91434" marR="91434" marT="45537" marB="4553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537" marB="4553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537" marB="4553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5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Поддержка и содействие развитию потребительской </a:t>
                      </a: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сельскохозяйственной кооперации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537" marB="4553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537" marB="4553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537" marB="4553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589450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="" xmlns:a16="http://schemas.microsoft.com/office/drawing/2014/main" id="{1C3DA978-14C0-4DCD-9B2A-9F5A24AE7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361895"/>
              </p:ext>
            </p:extLst>
          </p:nvPr>
        </p:nvGraphicFramePr>
        <p:xfrm>
          <a:off x="172933" y="3645024"/>
          <a:ext cx="8876575" cy="3077714"/>
        </p:xfrm>
        <a:graphic>
          <a:graphicData uri="http://schemas.openxmlformats.org/drawingml/2006/table">
            <a:tbl>
              <a:tblPr/>
              <a:tblGrid>
                <a:gridCol w="4495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137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10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60876888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174776356"/>
                    </a:ext>
                  </a:extLst>
                </a:gridCol>
                <a:gridCol w="785864">
                  <a:extLst>
                    <a:ext uri="{9D8B030D-6E8A-4147-A177-3AD203B41FA5}">
                      <a16:colId xmlns="" xmlns:a16="http://schemas.microsoft.com/office/drawing/2014/main" val="4055745400"/>
                    </a:ext>
                  </a:extLst>
                </a:gridCol>
              </a:tblGrid>
              <a:tr h="43204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год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96" marB="455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908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</a:t>
                      </a:r>
                    </a:p>
                  </a:txBody>
                  <a:tcPr marL="91433" marR="91433" marT="45587" marB="455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Количество садоводческих, огороднических некоммерческих товариществ, реализовавших мероприятия по инженерному обеспечению территорий садоводческих, огороднических некоммерческих товариществ и получивших поддержку за счет средств местного бюджета (за отчетный год)</a:t>
                      </a:r>
                      <a:endParaRPr kumimoji="0" lang="ru-RU" alt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5587" marB="455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7" marB="455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908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</a:p>
                  </a:txBody>
                  <a:tcPr marL="91433" marR="91433" marT="45587" marB="455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Количество сельскохозяйственных потребительских кооперативов получивших поддержу средств местного бюджета (за отчетный год)</a:t>
                      </a:r>
                      <a:endParaRPr kumimoji="0" lang="ru-RU" alt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5587" marB="455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7" marB="455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7" marB="455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7" marB="455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02" marB="456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02" marB="456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02" marB="456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4856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1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3" descr="Картинки по запросу синий фон к презентации">
            <a:extLst>
              <a:ext uri="{FF2B5EF4-FFF2-40B4-BE49-F238E27FC236}">
                <a16:creationId xmlns:a16="http://schemas.microsoft.com/office/drawing/2014/main" xmlns="" id="{F711F2D9-EF75-4BF1-81BA-0C54FE175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406"/>
            <a:ext cx="98285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F159D6D-8A13-46F7-B5F4-7C33A22ADBEF}"/>
              </a:ext>
            </a:extLst>
          </p:cNvPr>
          <p:cNvSpPr/>
          <p:nvPr/>
        </p:nvSpPr>
        <p:spPr>
          <a:xfrm>
            <a:off x="0" y="-27384"/>
            <a:ext cx="9828584" cy="1349304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4245AFA7-A069-4AA1-B3CC-0F7A289D9820}"/>
              </a:ext>
            </a:extLst>
          </p:cNvPr>
          <p:cNvCxnSpPr>
            <a:cxnSpLocks/>
          </p:cNvCxnSpPr>
          <p:nvPr/>
        </p:nvCxnSpPr>
        <p:spPr>
          <a:xfrm flipH="1">
            <a:off x="187448" y="225414"/>
            <a:ext cx="1" cy="611298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5">
            <a:extLst>
              <a:ext uri="{FF2B5EF4-FFF2-40B4-BE49-F238E27FC236}">
                <a16:creationId xmlns:a16="http://schemas.microsoft.com/office/drawing/2014/main" xmlns="" id="{2F8216B4-0337-44D2-8B40-30090D0BE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48" y="920153"/>
            <a:ext cx="1462067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млн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рублей</a:t>
            </a:r>
          </a:p>
        </p:txBody>
      </p:sp>
      <p:sp>
        <p:nvSpPr>
          <p:cNvPr id="103485" name="Rectangle 4">
            <a:extLst>
              <a:ext uri="{FF2B5EF4-FFF2-40B4-BE49-F238E27FC236}">
                <a16:creationId xmlns:a16="http://schemas.microsoft.com/office/drawing/2014/main" xmlns="" id="{99FB1ED6-8968-459B-9BAC-6D47FE00B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28588"/>
            <a:ext cx="6911975" cy="4016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xmlns="" id="{116C3C78-CE9B-4FE2-8D16-DD4B3A48C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48" y="13551"/>
            <a:ext cx="8777039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«СОДЕЙСТВИЕ РАЗВИТИЮ МАЛОГО И СРЕДНЕГО ПРЕДПРИНИМАТЕЛЬСТВА В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ГОРОДЕ КОМСОМОЛЬСКЕ-НА-АМУРЕ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»</a:t>
            </a:r>
          </a:p>
        </p:txBody>
      </p:sp>
      <p:sp>
        <p:nvSpPr>
          <p:cNvPr id="103490" name="Rectangle 108">
            <a:extLst>
              <a:ext uri="{FF2B5EF4-FFF2-40B4-BE49-F238E27FC236}">
                <a16:creationId xmlns:a16="http://schemas.microsoft.com/office/drawing/2014/main" xmlns="" id="{A9A6775F-2DCA-4BE5-8EF3-F95B1657D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65" y="1352697"/>
            <a:ext cx="8205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</a:t>
            </a:r>
            <a:r>
              <a:rPr lang="ru-RU" alt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Цель 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развитие существующих и формирование новых механизмов стимулирования малого и среднего предпринимательства в городе Комсомольске-на-Амуре</a:t>
            </a:r>
          </a:p>
        </p:txBody>
      </p:sp>
      <p:graphicFrame>
        <p:nvGraphicFramePr>
          <p:cNvPr id="15" name="Group 1268">
            <a:extLst>
              <a:ext uri="{FF2B5EF4-FFF2-40B4-BE49-F238E27FC236}">
                <a16:creationId xmlns:a16="http://schemas.microsoft.com/office/drawing/2014/main" xmlns="" id="{510E5A86-2E7A-4A90-86D3-FE7A42F1F4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89823"/>
              </p:ext>
            </p:extLst>
          </p:nvPr>
        </p:nvGraphicFramePr>
        <p:xfrm>
          <a:off x="318607" y="2081988"/>
          <a:ext cx="9005921" cy="2376088"/>
        </p:xfrm>
        <a:graphic>
          <a:graphicData uri="http://schemas.openxmlformats.org/drawingml/2006/table">
            <a:tbl>
              <a:tblPr/>
              <a:tblGrid>
                <a:gridCol w="4824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1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3096579063"/>
                    </a:ext>
                  </a:extLst>
                </a:gridCol>
                <a:gridCol w="753778">
                  <a:extLst>
                    <a:ext uri="{9D8B030D-6E8A-4147-A177-3AD203B41FA5}">
                      <a16:colId xmlns:a16="http://schemas.microsoft.com/office/drawing/2014/main" xmlns="" val="2771187326"/>
                    </a:ext>
                  </a:extLst>
                </a:gridCol>
                <a:gridCol w="830398">
                  <a:extLst>
                    <a:ext uri="{9D8B030D-6E8A-4147-A177-3AD203B41FA5}">
                      <a16:colId xmlns:a16="http://schemas.microsoft.com/office/drawing/2014/main" xmlns="" val="119526291"/>
                    </a:ext>
                  </a:extLst>
                </a:gridCol>
              </a:tblGrid>
              <a:tr h="41615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 и (или) основных мероприятий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(факт)</a:t>
                      </a: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5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Поддержка субъектов инфраструктуры  поддержки малого и среднего предпринимательства </a:t>
                      </a:r>
                    </a:p>
                  </a:txBody>
                  <a:tcPr marL="91433" marR="91433" marT="45584" marB="4558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4" marB="4558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4" marB="4558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Поддержка субъектов малого и среднего предпринимательства </a:t>
                      </a:r>
                    </a:p>
                  </a:txBody>
                  <a:tcPr marL="91433" marR="91433" marT="45584" marB="4558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0,92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4" marB="4558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0,60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4" marB="4558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Финансовая поддержка субъектов малого и среднего предпринимательства 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4" marB="4558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4" marB="4558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1433" marR="91433" marT="45584" marB="4558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7780638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 социального предпринимательства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4" marB="4558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4" marB="4558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1433" marR="91433" marT="45584" marB="4558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9589153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447449"/>
              </p:ext>
            </p:extLst>
          </p:nvPr>
        </p:nvGraphicFramePr>
        <p:xfrm>
          <a:off x="300556" y="4725144"/>
          <a:ext cx="9227471" cy="1985168"/>
        </p:xfrm>
        <a:graphic>
          <a:graphicData uri="http://schemas.openxmlformats.org/drawingml/2006/table">
            <a:tbl>
              <a:tblPr/>
              <a:tblGrid>
                <a:gridCol w="549885"/>
                <a:gridCol w="3709034"/>
                <a:gridCol w="576064"/>
                <a:gridCol w="864096"/>
                <a:gridCol w="929243"/>
                <a:gridCol w="864096"/>
                <a:gridCol w="864096"/>
                <a:gridCol w="870957"/>
              </a:tblGrid>
              <a:tr h="463254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 основных показателей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(факт)</a:t>
                      </a:r>
                    </a:p>
                  </a:txBody>
                  <a:tcPr marL="91433" marR="91433" marT="45596" marB="455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64395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</a:t>
                      </a:r>
                    </a:p>
                  </a:txBody>
                  <a:tcPr marL="91433" marR="91433" marT="45587" marB="455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Число субъектов малого и среднего предпринимательства в расчете на 10 тыс. человек населения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1" marB="456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1" marB="456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303,4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1" marB="456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285,8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1" marB="456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290,3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02" marB="456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294,4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02" marB="456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299,0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02" marB="456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31843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7" marB="455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субъектов МСП 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1" marB="456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1" marB="456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7426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01" marB="456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6945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01" marB="456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7014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02" marB="456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7084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02" marB="456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7155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02" marB="456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1525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7" marB="455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занятых в сфере МСП, включающая индивидуальных предпринимателей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1" marB="456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чел.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1" marB="456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30,9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01" marB="456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26,1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01" marB="456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26,3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02" marB="456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26,5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02" marB="456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26,7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02" marB="456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9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3" descr="Картинки по запросу синий фон к презентации">
            <a:extLst>
              <a:ext uri="{FF2B5EF4-FFF2-40B4-BE49-F238E27FC236}">
                <a16:creationId xmlns:a16="http://schemas.microsoft.com/office/drawing/2014/main" xmlns="" id="{E671A50E-0238-4505-81F8-AC50F81B7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47"/>
            <a:ext cx="9144000" cy="688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2AD77DE-EEAE-4782-8BDA-F1E15E162E78}"/>
              </a:ext>
            </a:extLst>
          </p:cNvPr>
          <p:cNvSpPr/>
          <p:nvPr/>
        </p:nvSpPr>
        <p:spPr>
          <a:xfrm>
            <a:off x="0" y="-27384"/>
            <a:ext cx="9143999" cy="908720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F919FF17-723C-466E-AF27-5B2F9C08F4CE}"/>
              </a:ext>
            </a:extLst>
          </p:cNvPr>
          <p:cNvCxnSpPr>
            <a:cxnSpLocks/>
          </p:cNvCxnSpPr>
          <p:nvPr/>
        </p:nvCxnSpPr>
        <p:spPr>
          <a:xfrm>
            <a:off x="271846" y="216257"/>
            <a:ext cx="0" cy="260415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5">
            <a:extLst>
              <a:ext uri="{FF2B5EF4-FFF2-40B4-BE49-F238E27FC236}">
                <a16:creationId xmlns:a16="http://schemas.microsoft.com/office/drawing/2014/main" xmlns="" id="{540A4B0E-4C6E-46C6-ACD4-4BA2D5EC3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46" y="508610"/>
            <a:ext cx="1462067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млн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рублей</a:t>
            </a:r>
          </a:p>
        </p:txBody>
      </p:sp>
      <p:sp>
        <p:nvSpPr>
          <p:cNvPr id="100389" name="Rectangle 168">
            <a:extLst>
              <a:ext uri="{FF2B5EF4-FFF2-40B4-BE49-F238E27FC236}">
                <a16:creationId xmlns:a16="http://schemas.microsoft.com/office/drawing/2014/main" xmlns="" id="{F050818D-E2CB-4AE9-AE52-6E5078C36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96" y="1116608"/>
            <a:ext cx="903509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 Цель 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-</a:t>
            </a:r>
            <a:r>
              <a:rPr lang="ru-RU" alt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создание </a:t>
            </a: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благоприятной и безопасной среды проживания на территории муниципального образования </a:t>
            </a:r>
            <a:r>
              <a:rPr lang="ru-RU" alt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города Комсомольска-на-Амуре</a:t>
            </a:r>
            <a:endParaRPr lang="ru-RU" altLang="ru-RU" sz="1600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410" name="Rectangle 4">
            <a:extLst>
              <a:ext uri="{FF2B5EF4-FFF2-40B4-BE49-F238E27FC236}">
                <a16:creationId xmlns:a16="http://schemas.microsoft.com/office/drawing/2014/main" xmlns="" id="{93BD747A-EB7C-46E2-B2C0-57B8A81AE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-56569"/>
            <a:ext cx="6911975" cy="4016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xmlns="" id="{B7FD1AFA-EF94-4BA2-8934-DC3A064B2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57917"/>
            <a:ext cx="7921625" cy="57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«БЕЗОПАСНЫЙ ГОРОД»</a:t>
            </a:r>
          </a:p>
        </p:txBody>
      </p:sp>
      <p:graphicFrame>
        <p:nvGraphicFramePr>
          <p:cNvPr id="16" name="Group 1268">
            <a:extLst>
              <a:ext uri="{FF2B5EF4-FFF2-40B4-BE49-F238E27FC236}">
                <a16:creationId xmlns:a16="http://schemas.microsoft.com/office/drawing/2014/main" xmlns="" id="{37F0BB4A-E26D-491F-B479-F112C2BE64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361590"/>
              </p:ext>
            </p:extLst>
          </p:nvPr>
        </p:nvGraphicFramePr>
        <p:xfrm>
          <a:off x="153995" y="1916832"/>
          <a:ext cx="8882501" cy="4464496"/>
        </p:xfrm>
        <a:graphic>
          <a:graphicData uri="http://schemas.openxmlformats.org/drawingml/2006/table">
            <a:tbl>
              <a:tblPr/>
              <a:tblGrid>
                <a:gridCol w="54137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28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42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4210">
                  <a:extLst>
                    <a:ext uri="{9D8B030D-6E8A-4147-A177-3AD203B41FA5}">
                      <a16:colId xmlns:a16="http://schemas.microsoft.com/office/drawing/2014/main" xmlns="" val="3096579063"/>
                    </a:ext>
                  </a:extLst>
                </a:gridCol>
                <a:gridCol w="724210">
                  <a:extLst>
                    <a:ext uri="{9D8B030D-6E8A-4147-A177-3AD203B41FA5}">
                      <a16:colId xmlns:a16="http://schemas.microsoft.com/office/drawing/2014/main" xmlns="" val="2771187326"/>
                    </a:ext>
                  </a:extLst>
                </a:gridCol>
                <a:gridCol w="673270">
                  <a:extLst>
                    <a:ext uri="{9D8B030D-6E8A-4147-A177-3AD203B41FA5}">
                      <a16:colId xmlns:a16="http://schemas.microsoft.com/office/drawing/2014/main" xmlns="" val="119526291"/>
                    </a:ext>
                  </a:extLst>
                </a:gridCol>
              </a:tblGrid>
              <a:tr h="40172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 и (или) основных мероприятий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2019 </a:t>
                      </a: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(факт)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0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Повышение общего уровня общественной безопасности и безопасности среды обитания на территории муниципального образования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городского округа "Город Комсомольск-на-Амуре"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1,5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63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Оборудование, усовершенствование аппаратно-технических и программных средств ситуационного центра, организованного на базе ЕДДС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2,17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Оборудование и усовершенствование аппаратно-технических и программных средств, муниципального центра обработки данных  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algn="ctr">
                        <a:spcAft>
                          <a:spcPts val="0"/>
                        </a:spcAft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indent="-114300" algn="ctr"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0,53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algn="ctr">
                        <a:spcAft>
                          <a:spcPts val="0"/>
                        </a:spcAft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indent="-114300" algn="ctr"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4207477"/>
                  </a:ext>
                </a:extLst>
              </a:tr>
              <a:tr h="745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Создание, оборудование и усовершенствование систем обеспечения безопасности объектов городской инфраструктуры, мест с массовым пребыванием людей, площадей, улиц, перекрестков и прочих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algn="ctr">
                        <a:spcAft>
                          <a:spcPts val="0"/>
                        </a:spcAft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indent="-114300" algn="ctr"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0,80</a:t>
                      </a:r>
                    </a:p>
                    <a:p>
                      <a:pPr indent="-114300" algn="ctr">
                        <a:spcAft>
                          <a:spcPts val="0"/>
                        </a:spcAft>
                      </a:pP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algn="ctr">
                        <a:spcAft>
                          <a:spcPts val="0"/>
                        </a:spcAft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indent="-114300" algn="ctr"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0,27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7305726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Содержание и инженерно-техническое обслуживание, ремонт и замена неисправных компонентов систем и сегментов АПК "Безопасный город"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algn="ctr">
                        <a:spcAft>
                          <a:spcPts val="0"/>
                        </a:spcAft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indent="-114300" algn="ctr"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algn="ctr">
                        <a:spcAft>
                          <a:spcPts val="0"/>
                        </a:spcAft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indent="-114300" algn="ctr"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0,50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8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Поддержание работоспособности и развитие технических средств обеспечения безопасности граждан в общественных местах"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algn="ctr">
                        <a:spcAft>
                          <a:spcPts val="0"/>
                        </a:spcAft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indent="-114300" algn="ctr"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algn="ctr">
                        <a:spcAft>
                          <a:spcPts val="0"/>
                        </a:spcAft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indent="-114300" algn="ctr"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8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3" descr="Картинки по запросу синий фон к презентации">
            <a:extLst>
              <a:ext uri="{FF2B5EF4-FFF2-40B4-BE49-F238E27FC236}">
                <a16:creationId xmlns:a16="http://schemas.microsoft.com/office/drawing/2014/main" xmlns="" id="{E671A50E-0238-4505-81F8-AC50F81B7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47"/>
            <a:ext cx="9144000" cy="688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2AD77DE-EEAE-4782-8BDA-F1E15E162E78}"/>
              </a:ext>
            </a:extLst>
          </p:cNvPr>
          <p:cNvSpPr/>
          <p:nvPr/>
        </p:nvSpPr>
        <p:spPr>
          <a:xfrm>
            <a:off x="1" y="-27384"/>
            <a:ext cx="9144000" cy="1008074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F919FF17-723C-466E-AF27-5B2F9C08F4CE}"/>
              </a:ext>
            </a:extLst>
          </p:cNvPr>
          <p:cNvCxnSpPr>
            <a:cxnSpLocks/>
          </p:cNvCxnSpPr>
          <p:nvPr/>
        </p:nvCxnSpPr>
        <p:spPr>
          <a:xfrm>
            <a:off x="271846" y="216257"/>
            <a:ext cx="0" cy="260415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5">
            <a:extLst>
              <a:ext uri="{FF2B5EF4-FFF2-40B4-BE49-F238E27FC236}">
                <a16:creationId xmlns:a16="http://schemas.microsoft.com/office/drawing/2014/main" xmlns="" id="{540A4B0E-4C6E-46C6-ACD4-4BA2D5EC3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46" y="508610"/>
            <a:ext cx="1462067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млн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рублей</a:t>
            </a:r>
          </a:p>
        </p:txBody>
      </p:sp>
      <p:sp>
        <p:nvSpPr>
          <p:cNvPr id="100389" name="Rectangle 168">
            <a:extLst>
              <a:ext uri="{FF2B5EF4-FFF2-40B4-BE49-F238E27FC236}">
                <a16:creationId xmlns:a16="http://schemas.microsoft.com/office/drawing/2014/main" xmlns="" id="{F050818D-E2CB-4AE9-AE52-6E5078C36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96" y="1268760"/>
            <a:ext cx="903509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 Цель 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-</a:t>
            </a:r>
            <a:r>
              <a:rPr lang="ru-RU" alt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создание </a:t>
            </a: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благоприятной и безопасной среды проживания на территории муниципального образования </a:t>
            </a:r>
            <a:r>
              <a:rPr lang="ru-RU" alt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города Комсомольска-на-Амуре</a:t>
            </a:r>
            <a:endParaRPr lang="ru-RU" altLang="ru-RU" sz="1600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410" name="Rectangle 4">
            <a:extLst>
              <a:ext uri="{FF2B5EF4-FFF2-40B4-BE49-F238E27FC236}">
                <a16:creationId xmlns:a16="http://schemas.microsoft.com/office/drawing/2014/main" xmlns="" id="{93BD747A-EB7C-46E2-B2C0-57B8A81AE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-56569"/>
            <a:ext cx="6911975" cy="4016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xmlns="" id="{B7FD1AFA-EF94-4BA2-8934-DC3A064B2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57917"/>
            <a:ext cx="7921625" cy="57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«БЕЗОПАСНЫЙ ГОРОД»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DF21242D-675A-469F-946D-A31CE4354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324502"/>
              </p:ext>
            </p:extLst>
          </p:nvPr>
        </p:nvGraphicFramePr>
        <p:xfrm>
          <a:off x="137446" y="2348880"/>
          <a:ext cx="8905423" cy="1638758"/>
        </p:xfrm>
        <a:graphic>
          <a:graphicData uri="http://schemas.openxmlformats.org/drawingml/2006/table">
            <a:tbl>
              <a:tblPr/>
              <a:tblGrid>
                <a:gridCol w="430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36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6087688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174776356"/>
                    </a:ext>
                  </a:extLst>
                </a:gridCol>
                <a:gridCol w="798461">
                  <a:extLst>
                    <a:ext uri="{9D8B030D-6E8A-4147-A177-3AD203B41FA5}">
                      <a16:colId xmlns:a16="http://schemas.microsoft.com/office/drawing/2014/main" xmlns="" val="4055745400"/>
                    </a:ext>
                  </a:extLst>
                </a:gridCol>
              </a:tblGrid>
              <a:tr h="43204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 основных показателей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(факт)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274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</a:t>
                      </a:r>
                    </a:p>
                  </a:txBody>
                  <a:tcPr marL="91433" marR="91433" marT="45587" marB="455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Раскрываемость преступлений, совершённых в общественных местах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1" marB="456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1" marB="456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1" marB="456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1" marB="456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855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02" marB="456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856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02" marB="456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857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02" marB="456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434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7" marB="455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приобретенных и установленных в общественных местах средств теле-, видео- и </a:t>
                      </a:r>
                      <a:r>
                        <a:rPr kumimoji="0" lang="ru-RU" alt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радиоконтроля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аудио- и видеозаписи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1" marB="456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1" marB="456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1" marB="456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1" marB="456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203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02" marB="456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206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02" marB="456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212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02" marB="456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5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3" descr="Картинки по запросу синий фон к презентации">
            <a:extLst>
              <a:ext uri="{FF2B5EF4-FFF2-40B4-BE49-F238E27FC236}">
                <a16:creationId xmlns:a16="http://schemas.microsoft.com/office/drawing/2014/main" xmlns="" id="{4706B1FE-259C-44A7-A81D-A0B557DD6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81648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0E63979-618D-4A55-922F-C0A66C027E21}"/>
              </a:ext>
            </a:extLst>
          </p:cNvPr>
          <p:cNvSpPr/>
          <p:nvPr/>
        </p:nvSpPr>
        <p:spPr>
          <a:xfrm>
            <a:off x="0" y="-27384"/>
            <a:ext cx="9144000" cy="1624246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11A95732-2DC3-46B3-A241-1DF49989E157}"/>
              </a:ext>
            </a:extLst>
          </p:cNvPr>
          <p:cNvCxnSpPr>
            <a:cxnSpLocks/>
          </p:cNvCxnSpPr>
          <p:nvPr/>
        </p:nvCxnSpPr>
        <p:spPr>
          <a:xfrm flipH="1">
            <a:off x="159988" y="44624"/>
            <a:ext cx="19524" cy="1152128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609" name="Rectangle 86">
            <a:extLst>
              <a:ext uri="{FF2B5EF4-FFF2-40B4-BE49-F238E27FC236}">
                <a16:creationId xmlns:a16="http://schemas.microsoft.com/office/drawing/2014/main" xmlns="" id="{4D115EC4-169F-4071-8875-8868F30E5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88" y="1628800"/>
            <a:ext cx="85074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1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Цель -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активизация и поддержка гражданских инициатив, повышение активности населения в решении вопросов местного значения и деятельности социально ориентированных некоммерческих организаций </a:t>
            </a:r>
            <a:r>
              <a:rPr lang="ru-RU" alt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(СОНКО) города </a:t>
            </a: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Комсомольска-на-Амуре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642" name="Rectangle 4">
            <a:extLst>
              <a:ext uri="{FF2B5EF4-FFF2-40B4-BE49-F238E27FC236}">
                <a16:creationId xmlns:a16="http://schemas.microsoft.com/office/drawing/2014/main" xmlns="" id="{A92C4136-D996-4191-B160-937B710EB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28588"/>
            <a:ext cx="6911975" cy="4016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xmlns="" id="{4EEC4CBC-2682-4E3C-927A-35B53DAD9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002" y="353005"/>
            <a:ext cx="8792665" cy="84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 «СОДЕЙСТВИЕ РАЗВИТИЮ И ПОДДЕРЖКА ОБЩЕСТВЕННЫХ ОБЪЕДИНЕНИЙ, НЕКОММЕРЧЕСКИХ ОРГАНИЗАЦИЙ И ИНИЦИАТИВ ГРАЖДАНСКОГО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ОБЩЕСТВА В ГОРОДЕ КОМСОМОЛЬСКЕ-НА-АМУРЕ»</a:t>
            </a:r>
          </a:p>
          <a:p>
            <a:pPr>
              <a:defRPr/>
            </a:pP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5" name="Group 1268">
            <a:extLst>
              <a:ext uri="{FF2B5EF4-FFF2-40B4-BE49-F238E27FC236}">
                <a16:creationId xmlns:a16="http://schemas.microsoft.com/office/drawing/2014/main" xmlns="" id="{09CAA681-0323-4F98-999A-F903BC41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065292"/>
              </p:ext>
            </p:extLst>
          </p:nvPr>
        </p:nvGraphicFramePr>
        <p:xfrm>
          <a:off x="136078" y="2542241"/>
          <a:ext cx="8900418" cy="2182903"/>
        </p:xfrm>
        <a:graphic>
          <a:graphicData uri="http://schemas.openxmlformats.org/drawingml/2006/table">
            <a:tbl>
              <a:tblPr/>
              <a:tblGrid>
                <a:gridCol w="52307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3927"/>
                <a:gridCol w="7339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1622">
                  <a:extLst>
                    <a:ext uri="{9D8B030D-6E8A-4147-A177-3AD203B41FA5}">
                      <a16:colId xmlns:a16="http://schemas.microsoft.com/office/drawing/2014/main" xmlns="" val="309657906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77118732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119526291"/>
                    </a:ext>
                  </a:extLst>
                </a:gridCol>
              </a:tblGrid>
              <a:tr h="41597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 и (или) основных мероприятий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41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условий для эффективного функционирования  некоммерческих организаций </a:t>
                      </a:r>
                    </a:p>
                  </a:txBody>
                  <a:tcPr marL="91433" marR="91433" marT="45560" marB="4556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10,29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34" marB="4553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0,72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34" marB="4553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3895732"/>
                  </a:ext>
                </a:extLst>
              </a:tr>
              <a:tr h="6641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Предоставление муниципальной поддержки общественным объединениям, некоммерческим организациям, поддержка инициатив гражданского общества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60" marB="4556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34" marB="4553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34" marB="4553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Формирование условий для участия населения в решении вопросов местного значения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60" marB="4556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34" marB="4553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34" marB="4553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97F4D347-2AC4-4B0D-8EEB-7E3E3487E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198776"/>
              </p:ext>
            </p:extLst>
          </p:nvPr>
        </p:nvGraphicFramePr>
        <p:xfrm>
          <a:off x="107504" y="4868768"/>
          <a:ext cx="8912513" cy="2016616"/>
        </p:xfrm>
        <a:graphic>
          <a:graphicData uri="http://schemas.openxmlformats.org/drawingml/2006/table">
            <a:tbl>
              <a:tblPr/>
              <a:tblGrid>
                <a:gridCol w="4634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93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91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30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43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3001">
                  <a:extLst>
                    <a:ext uri="{9D8B030D-6E8A-4147-A177-3AD203B41FA5}">
                      <a16:colId xmlns:a16="http://schemas.microsoft.com/office/drawing/2014/main" xmlns="" val="2060876888"/>
                    </a:ext>
                  </a:extLst>
                </a:gridCol>
                <a:gridCol w="713001">
                  <a:extLst>
                    <a:ext uri="{9D8B030D-6E8A-4147-A177-3AD203B41FA5}">
                      <a16:colId xmlns:a16="http://schemas.microsoft.com/office/drawing/2014/main" xmlns="" val="2174776356"/>
                    </a:ext>
                  </a:extLst>
                </a:gridCol>
                <a:gridCol w="677351">
                  <a:extLst>
                    <a:ext uri="{9D8B030D-6E8A-4147-A177-3AD203B41FA5}">
                      <a16:colId xmlns:a16="http://schemas.microsoft.com/office/drawing/2014/main" xmlns="" val="4055745400"/>
                    </a:ext>
                  </a:extLst>
                </a:gridCol>
              </a:tblGrid>
              <a:tr h="45696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 основных показателей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(факт)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516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15" marB="456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СОНКО, 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ставших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получателями 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финансовой поддержки и включенных в муниципальный реестр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СОНКО 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получателей поддержки</a:t>
                      </a:r>
                    </a:p>
                  </a:txBody>
                  <a:tcPr marL="91441" marR="91441" marT="45615" marB="456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662520"/>
                  </a:ext>
                </a:extLst>
              </a:tr>
              <a:tr h="8644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активистов ТОС и граждан, активно участвующих в осуществлении местного самоуправления на территории </a:t>
                      </a: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города, </a:t>
                      </a: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получивших денежное поощрение от администрации города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3472983"/>
                  </a:ext>
                </a:extLst>
              </a:tr>
            </a:tbl>
          </a:graphicData>
        </a:graphic>
      </p:graphicFrame>
      <p:sp>
        <p:nvSpPr>
          <p:cNvPr id="18" name="Rectangle 25">
            <a:extLst>
              <a:ext uri="{FF2B5EF4-FFF2-40B4-BE49-F238E27FC236}">
                <a16:creationId xmlns:a16="http://schemas.microsoft.com/office/drawing/2014/main" xmlns="" id="{85784127-AC32-42C1-AD8B-E4DD0D084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13" y="1196752"/>
            <a:ext cx="1462067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млн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144977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3" descr="Картинки по запросу синий фон к презентации">
            <a:extLst>
              <a:ext uri="{FF2B5EF4-FFF2-40B4-BE49-F238E27FC236}">
                <a16:creationId xmlns:a16="http://schemas.microsoft.com/office/drawing/2014/main" xmlns="" id="{A56B97AF-66E2-42C8-9DB0-91ED4F6D0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44624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2EAE9D9-2BAB-4ABA-802F-B24BC8749FC7}"/>
              </a:ext>
            </a:extLst>
          </p:cNvPr>
          <p:cNvSpPr/>
          <p:nvPr/>
        </p:nvSpPr>
        <p:spPr>
          <a:xfrm>
            <a:off x="0" y="-27384"/>
            <a:ext cx="9144000" cy="1296143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89CE2AF-6908-4775-97BE-626EEDABD22E}"/>
              </a:ext>
            </a:extLst>
          </p:cNvPr>
          <p:cNvCxnSpPr>
            <a:cxnSpLocks/>
          </p:cNvCxnSpPr>
          <p:nvPr/>
        </p:nvCxnSpPr>
        <p:spPr>
          <a:xfrm flipH="1">
            <a:off x="176055" y="84694"/>
            <a:ext cx="3459" cy="752018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5">
            <a:extLst>
              <a:ext uri="{FF2B5EF4-FFF2-40B4-BE49-F238E27FC236}">
                <a16:creationId xmlns:a16="http://schemas.microsoft.com/office/drawing/2014/main" xmlns="" id="{862E3C70-897D-4760-B071-EF0E64022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868650"/>
            <a:ext cx="1462067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млн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рублей</a:t>
            </a:r>
          </a:p>
        </p:txBody>
      </p:sp>
      <p:sp>
        <p:nvSpPr>
          <p:cNvPr id="104465" name="Rectangle 60">
            <a:extLst>
              <a:ext uri="{FF2B5EF4-FFF2-40B4-BE49-F238E27FC236}">
                <a16:creationId xmlns:a16="http://schemas.microsoft.com/office/drawing/2014/main" xmlns="" id="{1221E702-B353-4156-827E-ABEE2751C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98" y="1301859"/>
            <a:ext cx="8205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  </a:t>
            </a:r>
            <a:r>
              <a:rPr lang="ru-RU" altLang="ru-RU" sz="1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Цель -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снижение административных барьеров, повышение качества и доступности муниципальных услуг, получение гражданами и организациями преимущества от применения информационных и телекоммуникационных технологий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ru-RU" altLang="ru-RU" sz="1600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98" name="Rectangle 4">
            <a:extLst>
              <a:ext uri="{FF2B5EF4-FFF2-40B4-BE49-F238E27FC236}">
                <a16:creationId xmlns:a16="http://schemas.microsoft.com/office/drawing/2014/main" xmlns="" id="{FA53B874-DC77-404D-8C7F-858C041A3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28588"/>
            <a:ext cx="6911975" cy="4016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04502" name="Rectangle 24">
            <a:extLst>
              <a:ext uri="{FF2B5EF4-FFF2-40B4-BE49-F238E27FC236}">
                <a16:creationId xmlns:a16="http://schemas.microsoft.com/office/drawing/2014/main" xmlns="" id="{526C9BF7-C09C-4255-91F7-0D564ED12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27" y="6590"/>
            <a:ext cx="8706053" cy="90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МУНИЦИПАЛЬНАЯ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ПРОГРАММА </a:t>
            </a:r>
            <a:r>
              <a:rPr lang="ru-RU" altLang="ru-RU" sz="2000" b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«РАЗВИТИЕ ТЕХНОЛОГИЙ ЦИФРОВОГО МУНИЦИПАЛИТЕТА И ИНФРАСТРУКТУРЫ СВЯЗИ В ГОРОДЕ КОМСОМОЛЬСКЕ-НА-АМУРЕ»</a:t>
            </a:r>
            <a:endParaRPr lang="ru-RU" altLang="ru-RU" sz="2000" b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4" name="Group 1268">
            <a:extLst>
              <a:ext uri="{FF2B5EF4-FFF2-40B4-BE49-F238E27FC236}">
                <a16:creationId xmlns:a16="http://schemas.microsoft.com/office/drawing/2014/main" xmlns="" id="{3ACF430B-4B2C-4AA5-8A99-C86F6B9EBD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586270"/>
              </p:ext>
            </p:extLst>
          </p:nvPr>
        </p:nvGraphicFramePr>
        <p:xfrm>
          <a:off x="140893" y="2276872"/>
          <a:ext cx="8850761" cy="1462504"/>
        </p:xfrm>
        <a:graphic>
          <a:graphicData uri="http://schemas.openxmlformats.org/drawingml/2006/table">
            <a:tbl>
              <a:tblPr/>
              <a:tblGrid>
                <a:gridCol w="4824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309657906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771187326"/>
                    </a:ext>
                  </a:extLst>
                </a:gridCol>
                <a:gridCol w="785865">
                  <a:extLst>
                    <a:ext uri="{9D8B030D-6E8A-4147-A177-3AD203B41FA5}">
                      <a16:colId xmlns:a16="http://schemas.microsoft.com/office/drawing/2014/main" xmlns="" val="119526291"/>
                    </a:ext>
                  </a:extLst>
                </a:gridCol>
              </a:tblGrid>
              <a:tr h="41615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 и (или) основных мероприятий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(факт)</a:t>
                      </a: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5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 информационных платформ, систем и публичных сервисов, перевод рабочих процессов и информации в цифровой вид. Внедрение автоматизированных рабочих процессов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4" marB="4558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4" marB="4558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4" marB="4558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xmlns="" id="{8B8233AA-A789-449C-9083-944A30D4C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073232"/>
              </p:ext>
            </p:extLst>
          </p:nvPr>
        </p:nvGraphicFramePr>
        <p:xfrm>
          <a:off x="107504" y="4153084"/>
          <a:ext cx="8876575" cy="2208788"/>
        </p:xfrm>
        <a:graphic>
          <a:graphicData uri="http://schemas.openxmlformats.org/drawingml/2006/table">
            <a:tbl>
              <a:tblPr/>
              <a:tblGrid>
                <a:gridCol w="449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616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5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9911">
                  <a:extLst>
                    <a:ext uri="{9D8B030D-6E8A-4147-A177-3AD203B41FA5}">
                      <a16:colId xmlns:a16="http://schemas.microsoft.com/office/drawing/2014/main" xmlns="" val="206087688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174776356"/>
                    </a:ext>
                  </a:extLst>
                </a:gridCol>
                <a:gridCol w="785864">
                  <a:extLst>
                    <a:ext uri="{9D8B030D-6E8A-4147-A177-3AD203B41FA5}">
                      <a16:colId xmlns:a16="http://schemas.microsoft.com/office/drawing/2014/main" xmlns="" val="4055745400"/>
                    </a:ext>
                  </a:extLst>
                </a:gridCol>
              </a:tblGrid>
              <a:tr h="548384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 основных показателей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(факт)</a:t>
                      </a:r>
                    </a:p>
                  </a:txBody>
                  <a:tcPr marL="91433" marR="91433" marT="45596" marB="455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08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94" marB="455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удовлетворенности граждан качеством предоставления муниципальных услуг</a:t>
                      </a:r>
                      <a:endParaRPr kumimoji="0" lang="ru-RU" alt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594" marB="455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1433" marR="91433" marT="45594" marB="455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94" marB="455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94" marB="455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94" marB="455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94" marB="455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94" marB="455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08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94" marB="455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Заполнение структуры СОТА документами и иной информацией с территориальной привязкой в цифровом виде</a:t>
                      </a:r>
                      <a:endParaRPr kumimoji="0" lang="ru-RU" alt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594" marB="455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1433" marR="91433" marT="45594" marB="455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94" marB="455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94" marB="455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94" marB="455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94" marB="455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94" marB="455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662520"/>
                  </a:ext>
                </a:extLst>
              </a:tr>
              <a:tr h="41908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94" marB="455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покрытия базовой инфраструктурой 5G</a:t>
                      </a:r>
                      <a:endParaRPr kumimoji="0" lang="ru-RU" alt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594" marB="455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</a:p>
                  </a:txBody>
                  <a:tcPr marL="91433" marR="91433" marT="45594" marB="455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94" marB="455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94" marB="455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94" marB="455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94" marB="455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94" marB="455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085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3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3" descr="Картинки по запросу синий фон к презентации">
            <a:extLst>
              <a:ext uri="{FF2B5EF4-FFF2-40B4-BE49-F238E27FC236}">
                <a16:creationId xmlns:a16="http://schemas.microsoft.com/office/drawing/2014/main" xmlns="" id="{4C0F8EC2-E1DD-4B20-96DA-6998D6D30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44624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D35DB24-BE76-479E-8905-5B8BC11ABE48}"/>
              </a:ext>
            </a:extLst>
          </p:cNvPr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A9B39E4F-563A-490E-88D0-B2651F95FE20}"/>
              </a:ext>
            </a:extLst>
          </p:cNvPr>
          <p:cNvCxnSpPr/>
          <p:nvPr/>
        </p:nvCxnSpPr>
        <p:spPr>
          <a:xfrm>
            <a:off x="179512" y="119847"/>
            <a:ext cx="0" cy="788873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5">
            <a:extLst>
              <a:ext uri="{FF2B5EF4-FFF2-40B4-BE49-F238E27FC236}">
                <a16:creationId xmlns:a16="http://schemas.microsoft.com/office/drawing/2014/main" xmlns="" id="{405E5BCD-8100-41B9-BB42-B40A6C743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55" y="940658"/>
            <a:ext cx="1462067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млн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рублей</a:t>
            </a:r>
          </a:p>
        </p:txBody>
      </p:sp>
      <p:sp>
        <p:nvSpPr>
          <p:cNvPr id="108565" name="Rectangle 87">
            <a:extLst>
              <a:ext uri="{FF2B5EF4-FFF2-40B4-BE49-F238E27FC236}">
                <a16:creationId xmlns:a16="http://schemas.microsoft.com/office/drawing/2014/main" xmlns="" id="{E9E18851-819D-494C-A63E-487336672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439" y="1547575"/>
            <a:ext cx="87137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</a:t>
            </a:r>
            <a:r>
              <a:rPr lang="ru-RU" alt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Цель-</a:t>
            </a:r>
            <a:r>
              <a:rPr lang="ru-RU" alt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обеспечение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безопасности населения города Комсомольска-на-Амуре от угроз криминогенного и террористического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характера.</a:t>
            </a:r>
            <a:endParaRPr lang="ru-RU" altLang="ru-RU" sz="1600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92" name="Rectangle 4">
            <a:extLst>
              <a:ext uri="{FF2B5EF4-FFF2-40B4-BE49-F238E27FC236}">
                <a16:creationId xmlns:a16="http://schemas.microsoft.com/office/drawing/2014/main" xmlns="" id="{98C572AE-DDAE-46E5-9A94-F95A25E7F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28588"/>
            <a:ext cx="6911975" cy="4016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xmlns="" id="{85A74BBF-614D-47EE-9733-CDA249D8E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55" y="44624"/>
            <a:ext cx="7921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 «ОБЕСПЕЧЕНИЕ ОБЩЕСТВЕННОЙ БЕЗОПАСНОСТИ И ПРОТИВОДЕЙСТВИЕ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ПРЕСТУПНОСТИ НА ТЕРРИТОРИИ ГОРОДА КОМСОМОЛЬСКА-НА-АМУРЕ»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5" name="Group 1268">
            <a:extLst>
              <a:ext uri="{FF2B5EF4-FFF2-40B4-BE49-F238E27FC236}">
                <a16:creationId xmlns:a16="http://schemas.microsoft.com/office/drawing/2014/main" xmlns="" id="{8446A948-6181-4A39-BE3C-D08A7A6E42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4667542"/>
              </p:ext>
            </p:extLst>
          </p:nvPr>
        </p:nvGraphicFramePr>
        <p:xfrm>
          <a:off x="146619" y="2633505"/>
          <a:ext cx="8850761" cy="1443567"/>
        </p:xfrm>
        <a:graphic>
          <a:graphicData uri="http://schemas.openxmlformats.org/drawingml/2006/table">
            <a:tbl>
              <a:tblPr/>
              <a:tblGrid>
                <a:gridCol w="4824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309657906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771187326"/>
                    </a:ext>
                  </a:extLst>
                </a:gridCol>
                <a:gridCol w="785865">
                  <a:extLst>
                    <a:ext uri="{9D8B030D-6E8A-4147-A177-3AD203B41FA5}">
                      <a16:colId xmlns:a16="http://schemas.microsoft.com/office/drawing/2014/main" xmlns="" val="119526291"/>
                    </a:ext>
                  </a:extLst>
                </a:gridCol>
              </a:tblGrid>
              <a:tr h="83424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 и (или) основных мероприятий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(факт)</a:t>
                      </a: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Формирование здорового образа жизни </a:t>
                      </a:r>
                    </a:p>
                  </a:txBody>
                  <a:tcPr marL="91436" marR="91436" marT="45651" marB="4565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651" marB="4565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6" marR="91436" marT="45651" marB="4565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3895732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Профилактика правонарушений, терроризма и экстремизма </a:t>
                      </a:r>
                    </a:p>
                  </a:txBody>
                  <a:tcPr marL="91436" marR="91436" marT="45651" marB="4565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651" marB="4565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</a:t>
                      </a:r>
                    </a:p>
                  </a:txBody>
                  <a:tcPr marL="91436" marR="91436" marT="45651" marB="4565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9998352"/>
                  </a:ext>
                </a:extLst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418DD9DE-EF64-4CD6-A915-B21C794C4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057262"/>
              </p:ext>
            </p:extLst>
          </p:nvPr>
        </p:nvGraphicFramePr>
        <p:xfrm>
          <a:off x="107503" y="4318316"/>
          <a:ext cx="8924855" cy="1035444"/>
        </p:xfrm>
        <a:graphic>
          <a:graphicData uri="http://schemas.openxmlformats.org/drawingml/2006/table">
            <a:tbl>
              <a:tblPr/>
              <a:tblGrid>
                <a:gridCol w="4519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26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32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52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63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8796">
                  <a:extLst>
                    <a:ext uri="{9D8B030D-6E8A-4147-A177-3AD203B41FA5}">
                      <a16:colId xmlns:a16="http://schemas.microsoft.com/office/drawing/2014/main" xmlns="" val="2060876888"/>
                    </a:ext>
                  </a:extLst>
                </a:gridCol>
                <a:gridCol w="796396">
                  <a:extLst>
                    <a:ext uri="{9D8B030D-6E8A-4147-A177-3AD203B41FA5}">
                      <a16:colId xmlns:a16="http://schemas.microsoft.com/office/drawing/2014/main" xmlns="" val="2174776356"/>
                    </a:ext>
                  </a:extLst>
                </a:gridCol>
                <a:gridCol w="790138">
                  <a:extLst>
                    <a:ext uri="{9D8B030D-6E8A-4147-A177-3AD203B41FA5}">
                      <a16:colId xmlns:a16="http://schemas.microsoft.com/office/drawing/2014/main" xmlns="" val="4055745400"/>
                    </a:ext>
                  </a:extLst>
                </a:gridCol>
              </a:tblGrid>
              <a:tr h="548384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 основных показателей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(факт)</a:t>
                      </a:r>
                    </a:p>
                  </a:txBody>
                  <a:tcPr marL="91433" marR="91433" marT="45596" marB="455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 год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08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410" marB="454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преступлений, зарегистрированных на территории города</a:t>
                      </a:r>
                    </a:p>
                  </a:txBody>
                  <a:tcPr marL="91432" marR="91432" marT="45410" marB="454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410" marB="45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4 168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410" marB="45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5 640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410" marB="45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5 625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410" marB="45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5 610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410" marB="45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5 600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410" marB="45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662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9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3" descr="Картинки по запросу синий фон к презентации">
            <a:extLst>
              <a:ext uri="{FF2B5EF4-FFF2-40B4-BE49-F238E27FC236}">
                <a16:creationId xmlns:a16="http://schemas.microsoft.com/office/drawing/2014/main" xmlns="" id="{137117EC-E08E-448E-A91C-F70507387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44624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0B79BCB-E0A9-4FE3-91E7-1AA8F7C58BCC}"/>
              </a:ext>
            </a:extLst>
          </p:cNvPr>
          <p:cNvSpPr/>
          <p:nvPr/>
        </p:nvSpPr>
        <p:spPr>
          <a:xfrm>
            <a:off x="0" y="-27384"/>
            <a:ext cx="9144000" cy="1076325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1F37BDC-D59A-4306-B32F-78E92F82DC5A}"/>
              </a:ext>
            </a:extLst>
          </p:cNvPr>
          <p:cNvCxnSpPr/>
          <p:nvPr/>
        </p:nvCxnSpPr>
        <p:spPr>
          <a:xfrm>
            <a:off x="179512" y="44624"/>
            <a:ext cx="0" cy="485601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5">
            <a:extLst>
              <a:ext uri="{FF2B5EF4-FFF2-40B4-BE49-F238E27FC236}">
                <a16:creationId xmlns:a16="http://schemas.microsoft.com/office/drawing/2014/main" xmlns="" id="{CBB7FDC5-D819-434A-893E-3702A171C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55" y="626931"/>
            <a:ext cx="1462067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млн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рублей</a:t>
            </a:r>
          </a:p>
        </p:txBody>
      </p:sp>
      <p:sp>
        <p:nvSpPr>
          <p:cNvPr id="114691" name="Rectangle 78">
            <a:extLst>
              <a:ext uri="{FF2B5EF4-FFF2-40B4-BE49-F238E27FC236}">
                <a16:creationId xmlns:a16="http://schemas.microsoft.com/office/drawing/2014/main" xmlns="" id="{E5AB8C49-1226-4706-8918-58126B8CB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39260"/>
            <a:ext cx="676468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i="1" dirty="0">
                <a:latin typeface="Times New Roman" panose="02020603050405020304" pitchFamily="18" charset="0"/>
              </a:rPr>
              <a:t>            </a:t>
            </a:r>
            <a:r>
              <a:rPr lang="ru-RU" altLang="ru-RU" sz="1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Цель-</a:t>
            </a: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осуществление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мероприятий по обеспечению пожарной безопасности объектов муниципальной собственности; информирование населения города по вопросам пожарной безопасности; выполнение комплекса мероприятий, исключающих возможность превышения значений допустимого пожарного риска на объектах муниципальной собственности.</a:t>
            </a:r>
            <a:endParaRPr lang="ru-RU" altLang="ru-RU" sz="1600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4692" name="Рисунок 2">
            <a:extLst>
              <a:ext uri="{FF2B5EF4-FFF2-40B4-BE49-F238E27FC236}">
                <a16:creationId xmlns:a16="http://schemas.microsoft.com/office/drawing/2014/main" xmlns="" id="{A1CA0129-E621-4A2D-8D4D-C273D9E11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270" y="1601685"/>
            <a:ext cx="1668256" cy="120670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1270000" dist="50800" dir="5400000" algn="ctr" rotWithShape="0">
              <a:schemeClr val="bg1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727" name="Rectangle 4">
            <a:extLst>
              <a:ext uri="{FF2B5EF4-FFF2-40B4-BE49-F238E27FC236}">
                <a16:creationId xmlns:a16="http://schemas.microsoft.com/office/drawing/2014/main" xmlns="" id="{660B370E-3A1E-4D04-ACE5-71C0142AC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28588"/>
            <a:ext cx="6911975" cy="4016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xmlns="" id="{5201B816-D982-4989-A258-4A3B9DCF8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50" y="-181446"/>
            <a:ext cx="874979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</a:t>
            </a:r>
            <a:r>
              <a:rPr lang="ru-RU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ПРОГРАММА «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ОБЕСПЕЧЕНИЕ ПОЖАРНОЙ БЕЗОПАСНОСТИ В ГРАНИЦАХ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ГОРОДА КОМСОМОЛЬСКА-НА-АМУРЕ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» </a:t>
            </a:r>
          </a:p>
        </p:txBody>
      </p:sp>
      <p:graphicFrame>
        <p:nvGraphicFramePr>
          <p:cNvPr id="16" name="Group 1268">
            <a:extLst>
              <a:ext uri="{FF2B5EF4-FFF2-40B4-BE49-F238E27FC236}">
                <a16:creationId xmlns:a16="http://schemas.microsoft.com/office/drawing/2014/main" xmlns="" id="{11A4129C-3422-46AB-AA03-10E05C66D7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520996"/>
              </p:ext>
            </p:extLst>
          </p:nvPr>
        </p:nvGraphicFramePr>
        <p:xfrm>
          <a:off x="206755" y="3212976"/>
          <a:ext cx="8850761" cy="1138767"/>
        </p:xfrm>
        <a:graphic>
          <a:graphicData uri="http://schemas.openxmlformats.org/drawingml/2006/table">
            <a:tbl>
              <a:tblPr/>
              <a:tblGrid>
                <a:gridCol w="4824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309657906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771187326"/>
                    </a:ext>
                  </a:extLst>
                </a:gridCol>
                <a:gridCol w="785865">
                  <a:extLst>
                    <a:ext uri="{9D8B030D-6E8A-4147-A177-3AD203B41FA5}">
                      <a16:colId xmlns:a16="http://schemas.microsoft.com/office/drawing/2014/main" xmlns="" val="119526291"/>
                    </a:ext>
                  </a:extLst>
                </a:gridCol>
              </a:tblGrid>
              <a:tr h="83424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 и (или) основных мероприятий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(факт)</a:t>
                      </a: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первичных мер пожарной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5" marR="91445" marT="45581" marB="4558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5" marR="91445" marT="45581" marB="4558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13" marB="455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3895732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C3692F2B-AE1A-4FB2-B0FA-318EDB382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852526"/>
              </p:ext>
            </p:extLst>
          </p:nvPr>
        </p:nvGraphicFramePr>
        <p:xfrm>
          <a:off x="179512" y="4725144"/>
          <a:ext cx="8879361" cy="1420923"/>
        </p:xfrm>
        <a:graphic>
          <a:graphicData uri="http://schemas.openxmlformats.org/drawingml/2006/table">
            <a:tbl>
              <a:tblPr/>
              <a:tblGrid>
                <a:gridCol w="400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742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78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96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96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1453">
                  <a:extLst>
                    <a:ext uri="{9D8B030D-6E8A-4147-A177-3AD203B41FA5}">
                      <a16:colId xmlns:a16="http://schemas.microsoft.com/office/drawing/2014/main" xmlns="" val="2060876888"/>
                    </a:ext>
                  </a:extLst>
                </a:gridCol>
                <a:gridCol w="933241">
                  <a:extLst>
                    <a:ext uri="{9D8B030D-6E8A-4147-A177-3AD203B41FA5}">
                      <a16:colId xmlns:a16="http://schemas.microsoft.com/office/drawing/2014/main" xmlns="" val="2174776356"/>
                    </a:ext>
                  </a:extLst>
                </a:gridCol>
                <a:gridCol w="912456">
                  <a:extLst>
                    <a:ext uri="{9D8B030D-6E8A-4147-A177-3AD203B41FA5}">
                      <a16:colId xmlns:a16="http://schemas.microsoft.com/office/drawing/2014/main" xmlns="" val="4055745400"/>
                    </a:ext>
                  </a:extLst>
                </a:gridCol>
              </a:tblGrid>
              <a:tr h="73534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 основных показателей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(факт)</a:t>
                      </a:r>
                    </a:p>
                  </a:txBody>
                  <a:tcPr marL="91433" marR="91433" marT="45596" marB="455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78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11" marB="456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пожаров, зарегистрированных на объектах муниципальной собственности на территории города в течение года</a:t>
                      </a:r>
                      <a:endParaRPr kumimoji="0" lang="ru-RU" alt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611" marB="456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11" marB="456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11" marB="456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11" marB="456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более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более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более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662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73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3" descr="Картинки по запросу синий фон к презентации">
            <a:extLst>
              <a:ext uri="{FF2B5EF4-FFF2-40B4-BE49-F238E27FC236}">
                <a16:creationId xmlns:a16="http://schemas.microsoft.com/office/drawing/2014/main" xmlns="" id="{9DFA0C99-42D8-45E3-A08D-8B64A73F4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44624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A396552-A6E1-42F2-982B-B41EF448C456}"/>
              </a:ext>
            </a:extLst>
          </p:cNvPr>
          <p:cNvSpPr/>
          <p:nvPr/>
        </p:nvSpPr>
        <p:spPr>
          <a:xfrm>
            <a:off x="0" y="-27384"/>
            <a:ext cx="9144000" cy="1270316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EEB9A32-79C4-412F-95C6-F3718BBFA0F8}"/>
              </a:ext>
            </a:extLst>
          </p:cNvPr>
          <p:cNvCxnSpPr/>
          <p:nvPr/>
        </p:nvCxnSpPr>
        <p:spPr>
          <a:xfrm flipH="1">
            <a:off x="168321" y="148121"/>
            <a:ext cx="11191" cy="616583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5">
            <a:extLst>
              <a:ext uri="{FF2B5EF4-FFF2-40B4-BE49-F238E27FC236}">
                <a16:creationId xmlns:a16="http://schemas.microsoft.com/office/drawing/2014/main" xmlns="" id="{AE30E51A-BD9C-4EF3-9583-F64EED32C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01" y="849292"/>
            <a:ext cx="1462067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млн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рублей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898631E-AA5C-4677-B23F-95A54FE9C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44" y="661207"/>
            <a:ext cx="3150144" cy="240775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1664" name="Rectangle 89">
            <a:extLst>
              <a:ext uri="{FF2B5EF4-FFF2-40B4-BE49-F238E27FC236}">
                <a16:creationId xmlns:a16="http://schemas.microsoft.com/office/drawing/2014/main" xmlns="" id="{0A434BE5-BDE7-4CA3-9E71-B2795E561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321" y="1236732"/>
            <a:ext cx="8205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</a:t>
            </a:r>
            <a:r>
              <a:rPr lang="ru-RU" alt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Цель -</a:t>
            </a:r>
            <a:r>
              <a:rPr lang="ru-RU" alt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развитие международных связей и создание условий для туризма в городе Комсомольске-на-Амуре</a:t>
            </a:r>
            <a:endParaRPr lang="ru-RU" altLang="ru-RU" sz="1600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65" name="Rectangle 4">
            <a:extLst>
              <a:ext uri="{FF2B5EF4-FFF2-40B4-BE49-F238E27FC236}">
                <a16:creationId xmlns:a16="http://schemas.microsoft.com/office/drawing/2014/main" xmlns="" id="{E7E88261-F710-443E-A0A3-79EEDB72D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28588"/>
            <a:ext cx="6911975" cy="4016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xmlns="" id="{E82784AA-2A1A-4746-AD06-A4FA4A0E9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728" y="-12406"/>
            <a:ext cx="7921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«РАЗВИТИЕ МЕЖДУНАРОДНЫХ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СВЯЗЕЙ И ТУРИЗМА В ГОРОДЕ КОМСОМОЛЬСКЕ-НА-АМУРЕ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16" name="Group 1268">
            <a:extLst>
              <a:ext uri="{FF2B5EF4-FFF2-40B4-BE49-F238E27FC236}">
                <a16:creationId xmlns:a16="http://schemas.microsoft.com/office/drawing/2014/main" xmlns="" id="{860A3AB8-6D1C-432F-9D71-290E4EE606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519397"/>
              </p:ext>
            </p:extLst>
          </p:nvPr>
        </p:nvGraphicFramePr>
        <p:xfrm>
          <a:off x="168321" y="1916832"/>
          <a:ext cx="8796167" cy="3085350"/>
        </p:xfrm>
        <a:graphic>
          <a:graphicData uri="http://schemas.openxmlformats.org/drawingml/2006/table">
            <a:tbl>
              <a:tblPr/>
              <a:tblGrid>
                <a:gridCol w="58400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5984">
                  <a:extLst>
                    <a:ext uri="{9D8B030D-6E8A-4147-A177-3AD203B41FA5}">
                      <a16:colId xmlns:a16="http://schemas.microsoft.com/office/drawing/2014/main" xmlns="" val="3096579063"/>
                    </a:ext>
                  </a:extLst>
                </a:gridCol>
                <a:gridCol w="958819">
                  <a:extLst>
                    <a:ext uri="{9D8B030D-6E8A-4147-A177-3AD203B41FA5}">
                      <a16:colId xmlns:a16="http://schemas.microsoft.com/office/drawing/2014/main" xmlns="" val="2771187326"/>
                    </a:ext>
                  </a:extLst>
                </a:gridCol>
                <a:gridCol w="951286">
                  <a:extLst>
                    <a:ext uri="{9D8B030D-6E8A-4147-A177-3AD203B41FA5}">
                      <a16:colId xmlns:a16="http://schemas.microsoft.com/office/drawing/2014/main" xmlns="" val="119526291"/>
                    </a:ext>
                  </a:extLst>
                </a:gridCol>
              </a:tblGrid>
              <a:tr h="43204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 и (или) основных мероприятий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 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59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 внешнеэкономического и международного сотрудничества, продвижение и информационное сопровождение международной деятельности, реализация организационных мероприятий</a:t>
                      </a:r>
                    </a:p>
                  </a:txBody>
                  <a:tcPr marL="91433" marR="91433" marT="45584" marB="4558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3895732"/>
                  </a:ext>
                </a:extLst>
              </a:tr>
              <a:tr h="7696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 дружественных связей, продвижение и информационное сопровождение международной деятельности, реализация организационных мероприятий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4" marB="4558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8136878"/>
                  </a:ext>
                </a:extLst>
              </a:tr>
              <a:tr h="7696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Развитие и совершенствование туристской и сопутствующей инфраструктуры. Формирование туристско-рекреационного кластера «Комсомольский», включающего </a:t>
                      </a:r>
                      <a:r>
                        <a:rPr kumimoji="0" lang="ru-RU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субкластеры</a:t>
                      </a: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«Центральный», «Ключевая сопка», «</a:t>
                      </a:r>
                      <a:r>
                        <a:rPr kumimoji="0" lang="ru-RU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Силинский</a:t>
                      </a: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», «Авиационный», «</a:t>
                      </a:r>
                      <a:r>
                        <a:rPr kumimoji="0" lang="ru-RU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Холдоми</a:t>
                      </a: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»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5584" marB="4558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A6E36FE8-6336-44D5-B7F2-B9AF918D9F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431217"/>
              </p:ext>
            </p:extLst>
          </p:nvPr>
        </p:nvGraphicFramePr>
        <p:xfrm>
          <a:off x="155746" y="5085184"/>
          <a:ext cx="8832508" cy="1655265"/>
        </p:xfrm>
        <a:graphic>
          <a:graphicData uri="http://schemas.openxmlformats.org/drawingml/2006/table">
            <a:tbl>
              <a:tblPr/>
              <a:tblGrid>
                <a:gridCol w="4558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08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3582">
                  <a:extLst>
                    <a:ext uri="{9D8B030D-6E8A-4147-A177-3AD203B41FA5}">
                      <a16:colId xmlns:a16="http://schemas.microsoft.com/office/drawing/2014/main" xmlns="" val="2060876888"/>
                    </a:ext>
                  </a:extLst>
                </a:gridCol>
                <a:gridCol w="956617">
                  <a:extLst>
                    <a:ext uri="{9D8B030D-6E8A-4147-A177-3AD203B41FA5}">
                      <a16:colId xmlns:a16="http://schemas.microsoft.com/office/drawing/2014/main" xmlns="" val="2174776356"/>
                    </a:ext>
                  </a:extLst>
                </a:gridCol>
                <a:gridCol w="949100">
                  <a:extLst>
                    <a:ext uri="{9D8B030D-6E8A-4147-A177-3AD203B41FA5}">
                      <a16:colId xmlns:a16="http://schemas.microsoft.com/office/drawing/2014/main" xmlns="" val="4055745400"/>
                    </a:ext>
                  </a:extLst>
                </a:gridCol>
              </a:tblGrid>
              <a:tr h="44303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 основных показателей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54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580" marB="45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международных и внешнеэкономических мероприятий с участием города Комсомольска-на-Амуре</a:t>
                      </a:r>
                    </a:p>
                  </a:txBody>
                  <a:tcPr marL="91432" marR="91432" marT="45580" marB="45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91432" marR="91432" marT="45580" marB="45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662520"/>
                  </a:ext>
                </a:extLst>
              </a:tr>
              <a:tr h="27976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580" marB="45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мероприятий, проведенных с городами-побратимами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580" marB="45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91432" marR="91432" marT="45580" marB="45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3472983"/>
                  </a:ext>
                </a:extLst>
              </a:tr>
              <a:tr h="40630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580" marB="45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Экспорт туристических услуг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580" marB="45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4 302,4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4 306,7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4 311,0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1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3" descr="Картинки по запросу синий фон к презентации">
            <a:extLst>
              <a:ext uri="{FF2B5EF4-FFF2-40B4-BE49-F238E27FC236}">
                <a16:creationId xmlns:a16="http://schemas.microsoft.com/office/drawing/2014/main" xmlns="" id="{38CE1C3C-10B7-4060-9FB2-215537712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44624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53601DA-EB5F-42A1-987C-7ED3BA26EF1E}"/>
              </a:ext>
            </a:extLst>
          </p:cNvPr>
          <p:cNvSpPr/>
          <p:nvPr/>
        </p:nvSpPr>
        <p:spPr>
          <a:xfrm>
            <a:off x="0" y="-27384"/>
            <a:ext cx="9144000" cy="1076325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1E2B0288-FEE6-4D65-8DF9-0B7B783FFF96}"/>
              </a:ext>
            </a:extLst>
          </p:cNvPr>
          <p:cNvCxnSpPr/>
          <p:nvPr/>
        </p:nvCxnSpPr>
        <p:spPr>
          <a:xfrm>
            <a:off x="179512" y="44624"/>
            <a:ext cx="0" cy="58230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5">
            <a:extLst>
              <a:ext uri="{FF2B5EF4-FFF2-40B4-BE49-F238E27FC236}">
                <a16:creationId xmlns:a16="http://schemas.microsoft.com/office/drawing/2014/main" xmlns="" id="{C9455CF1-46C1-47A0-BD96-C61874DA9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55" y="626931"/>
            <a:ext cx="1462067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млн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рублей</a:t>
            </a:r>
          </a:p>
        </p:txBody>
      </p:sp>
      <p:sp>
        <p:nvSpPr>
          <p:cNvPr id="109589" name="Rectangle 80">
            <a:extLst>
              <a:ext uri="{FF2B5EF4-FFF2-40B4-BE49-F238E27FC236}">
                <a16:creationId xmlns:a16="http://schemas.microsoft.com/office/drawing/2014/main" xmlns="" id="{5E50ACB4-2B48-44B3-B159-B4ADA6B1F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55" y="1124744"/>
            <a:ext cx="8423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Цель </a:t>
            </a: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- повышение эффективности и результативности муниципальной службы в администрации города Комсомольска-на-Амуре, а также повышение кадрового потенциала администрации города  Комсомольска-на-Амуре </a:t>
            </a:r>
          </a:p>
        </p:txBody>
      </p:sp>
      <p:sp>
        <p:nvSpPr>
          <p:cNvPr id="109616" name="Rectangle 4">
            <a:extLst>
              <a:ext uri="{FF2B5EF4-FFF2-40B4-BE49-F238E27FC236}">
                <a16:creationId xmlns:a16="http://schemas.microsoft.com/office/drawing/2014/main" xmlns="" id="{011AA8F0-8DE1-4EE6-A77B-24AD73546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28588"/>
            <a:ext cx="6911975" cy="4016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xmlns="" id="{832D8FBF-FCC4-4603-9310-CFAFBE893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59" y="-137297"/>
            <a:ext cx="88607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«РАЗВИТИЕ МУНИЦИПАЛЬНОЙ СЛУЖБЫ В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ГОРОДЕ КОМСОМОЛЬСКЕ-НА-АМУРЕ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» </a:t>
            </a:r>
          </a:p>
        </p:txBody>
      </p:sp>
      <p:graphicFrame>
        <p:nvGraphicFramePr>
          <p:cNvPr id="15" name="Group 1268">
            <a:extLst>
              <a:ext uri="{FF2B5EF4-FFF2-40B4-BE49-F238E27FC236}">
                <a16:creationId xmlns:a16="http://schemas.microsoft.com/office/drawing/2014/main" xmlns="" id="{22095920-60E2-4C9B-BE61-860FEAA057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698995"/>
              </p:ext>
            </p:extLst>
          </p:nvPr>
        </p:nvGraphicFramePr>
        <p:xfrm>
          <a:off x="155516" y="2020718"/>
          <a:ext cx="8850761" cy="2589464"/>
        </p:xfrm>
        <a:graphic>
          <a:graphicData uri="http://schemas.openxmlformats.org/drawingml/2006/table">
            <a:tbl>
              <a:tblPr/>
              <a:tblGrid>
                <a:gridCol w="4824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309657906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771187326"/>
                    </a:ext>
                  </a:extLst>
                </a:gridCol>
                <a:gridCol w="785865">
                  <a:extLst>
                    <a:ext uri="{9D8B030D-6E8A-4147-A177-3AD203B41FA5}">
                      <a16:colId xmlns:a16="http://schemas.microsoft.com/office/drawing/2014/main" xmlns="" val="119526291"/>
                    </a:ext>
                  </a:extLst>
                </a:gridCol>
              </a:tblGrid>
              <a:tr h="47217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 и(или) основных мероприятий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(факт)</a:t>
                      </a: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Стимулирование органов местного самоуправления к повышению эффективности деятельности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6" marB="4558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6" marB="4558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6" marB="4558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Профессиональное развитие муниципальных служащих органов местного самоуправления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6" marB="4558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6" marB="4558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6" marB="4558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Мероприятия по развитию муниципальной службы в городском округе «Город Комсомольск-на-Амуре»</a:t>
                      </a:r>
                    </a:p>
                  </a:txBody>
                  <a:tcPr marL="91433" marR="91433" marT="45586" marB="4558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6" marB="4558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6" marB="4558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3895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Мероприятия по социальной защищенности муниципальных служащих</a:t>
                      </a:r>
                    </a:p>
                  </a:txBody>
                  <a:tcPr marL="91433" marR="91433" marT="45586" marB="4558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6" marB="4558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6" marB="4558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9998352"/>
                  </a:ext>
                </a:extLst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CE8B8EAC-D7AC-4904-A351-A5828DD4F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130089"/>
              </p:ext>
            </p:extLst>
          </p:nvPr>
        </p:nvGraphicFramePr>
        <p:xfrm>
          <a:off x="153740" y="4725144"/>
          <a:ext cx="8882756" cy="2073464"/>
        </p:xfrm>
        <a:graphic>
          <a:graphicData uri="http://schemas.openxmlformats.org/drawingml/2006/table">
            <a:tbl>
              <a:tblPr/>
              <a:tblGrid>
                <a:gridCol w="453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485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6087688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17477635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4055745400"/>
                    </a:ext>
                  </a:extLst>
                </a:gridCol>
              </a:tblGrid>
              <a:tr h="50405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 основных показателей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2019 </a:t>
                      </a: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(факт)</a:t>
                      </a:r>
                    </a:p>
                  </a:txBody>
                  <a:tcPr marL="91433" marR="91433" marT="45596" marB="455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08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Комплексная оценка эффективности деятельности органов местного самоуправления за год, предшествующий отчетному году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2" marR="91432" marT="45642" marB="456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0,498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642" marB="456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0,499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642" marB="456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642" marB="456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642" marB="456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642" marB="456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662520"/>
                  </a:ext>
                </a:extLst>
              </a:tr>
              <a:tr h="41908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642" marB="456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служащих, получивших дополнительное профессиональное образование, прошедших обучение, от общего количества муниципальных служащих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1432" marR="91432" marT="45642" marB="456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642" marB="456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642" marB="456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642" marB="456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642" marB="456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1432" marR="91432" marT="45642" marB="456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0407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35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035BA19B-E2D4-41D9-84EA-82C613846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31"/>
          <p:cNvSpPr>
            <a:spLocks noChangeArrowheads="1"/>
          </p:cNvSpPr>
          <p:nvPr/>
        </p:nvSpPr>
        <p:spPr bwMode="auto">
          <a:xfrm>
            <a:off x="6877050" y="2960287"/>
            <a:ext cx="1651000" cy="120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Доходы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меньше</a:t>
            </a:r>
            <a:endParaRPr lang="en-US" altLang="ru-RU" sz="2400" i="1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расходов</a:t>
            </a:r>
          </a:p>
        </p:txBody>
      </p:sp>
      <p:sp>
        <p:nvSpPr>
          <p:cNvPr id="24581" name="Rectangle 32"/>
          <p:cNvSpPr>
            <a:spLocks noChangeArrowheads="1"/>
          </p:cNvSpPr>
          <p:nvPr/>
        </p:nvSpPr>
        <p:spPr bwMode="auto">
          <a:xfrm>
            <a:off x="3779839" y="3321570"/>
            <a:ext cx="1673225" cy="120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Доходы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равны</a:t>
            </a:r>
            <a:endParaRPr lang="en-US" altLang="ru-RU" sz="2400" i="1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расходам</a:t>
            </a:r>
          </a:p>
        </p:txBody>
      </p:sp>
      <p:sp>
        <p:nvSpPr>
          <p:cNvPr id="24582" name="Rectangle 33"/>
          <p:cNvSpPr>
            <a:spLocks noChangeArrowheads="1"/>
          </p:cNvSpPr>
          <p:nvPr/>
        </p:nvSpPr>
        <p:spPr bwMode="auto">
          <a:xfrm>
            <a:off x="755652" y="2960287"/>
            <a:ext cx="1584325" cy="120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Доходы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больше</a:t>
            </a:r>
            <a:endParaRPr lang="en-US" altLang="ru-RU" sz="2400" i="1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расходов</a:t>
            </a:r>
          </a:p>
        </p:txBody>
      </p:sp>
      <p:sp>
        <p:nvSpPr>
          <p:cNvPr id="24583" name="Rectangle 34"/>
          <p:cNvSpPr>
            <a:spLocks noChangeArrowheads="1"/>
          </p:cNvSpPr>
          <p:nvPr/>
        </p:nvSpPr>
        <p:spPr bwMode="auto">
          <a:xfrm>
            <a:off x="3779838" y="784642"/>
            <a:ext cx="1693862" cy="55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0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24584" name="AutoShape 35"/>
          <p:cNvSpPr>
            <a:spLocks noChangeArrowheads="1"/>
          </p:cNvSpPr>
          <p:nvPr/>
        </p:nvSpPr>
        <p:spPr bwMode="auto">
          <a:xfrm>
            <a:off x="107951" y="1478553"/>
            <a:ext cx="2879725" cy="650944"/>
          </a:xfrm>
          <a:prstGeom prst="hexagon">
            <a:avLst>
              <a:gd name="adj" fmla="val 24948"/>
              <a:gd name="vf" fmla="val 115470"/>
            </a:avLst>
          </a:prstGeom>
          <a:gradFill rotWithShape="1">
            <a:gsLst>
              <a:gs pos="0">
                <a:schemeClr val="folHlink">
                  <a:alpha val="56000"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585" name="Rectangle 28"/>
          <p:cNvSpPr>
            <a:spLocks noChangeArrowheads="1"/>
          </p:cNvSpPr>
          <p:nvPr/>
        </p:nvSpPr>
        <p:spPr bwMode="auto">
          <a:xfrm>
            <a:off x="539752" y="1542220"/>
            <a:ext cx="2155825" cy="47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500" b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Профицитный</a:t>
            </a:r>
          </a:p>
        </p:txBody>
      </p:sp>
      <p:sp>
        <p:nvSpPr>
          <p:cNvPr id="24586" name="AutoShape 36"/>
          <p:cNvSpPr>
            <a:spLocks noChangeArrowheads="1"/>
          </p:cNvSpPr>
          <p:nvPr/>
        </p:nvSpPr>
        <p:spPr bwMode="auto">
          <a:xfrm>
            <a:off x="3276604" y="2056290"/>
            <a:ext cx="2879725" cy="650945"/>
          </a:xfrm>
          <a:prstGeom prst="hexagon">
            <a:avLst>
              <a:gd name="adj" fmla="val 24948"/>
              <a:gd name="vf" fmla="val 115470"/>
            </a:avLst>
          </a:prstGeom>
          <a:gradFill rotWithShape="1">
            <a:gsLst>
              <a:gs pos="0">
                <a:srgbClr val="0066FF">
                  <a:alpha val="56000"/>
                </a:srgbClr>
              </a:gs>
              <a:gs pos="100000">
                <a:srgbClr val="00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587" name="Rectangle 29"/>
          <p:cNvSpPr>
            <a:spLocks noChangeArrowheads="1"/>
          </p:cNvSpPr>
          <p:nvPr/>
        </p:nvSpPr>
        <p:spPr bwMode="auto">
          <a:xfrm>
            <a:off x="3257550" y="2111996"/>
            <a:ext cx="2838450" cy="47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500" b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Сбалансированный</a:t>
            </a:r>
          </a:p>
        </p:txBody>
      </p:sp>
      <p:sp>
        <p:nvSpPr>
          <p:cNvPr id="24588" name="AutoShape 37"/>
          <p:cNvSpPr>
            <a:spLocks noChangeArrowheads="1"/>
          </p:cNvSpPr>
          <p:nvPr/>
        </p:nvSpPr>
        <p:spPr bwMode="auto">
          <a:xfrm>
            <a:off x="6156336" y="1406938"/>
            <a:ext cx="2879725" cy="650945"/>
          </a:xfrm>
          <a:prstGeom prst="hexagon">
            <a:avLst>
              <a:gd name="adj" fmla="val 24948"/>
              <a:gd name="vf" fmla="val 115470"/>
            </a:avLst>
          </a:prstGeom>
          <a:gradFill rotWithShape="1">
            <a:gsLst>
              <a:gs pos="0">
                <a:srgbClr val="FF0000">
                  <a:alpha val="56000"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589" name="Rectangle 30"/>
          <p:cNvSpPr>
            <a:spLocks noChangeArrowheads="1"/>
          </p:cNvSpPr>
          <p:nvPr/>
        </p:nvSpPr>
        <p:spPr bwMode="auto">
          <a:xfrm>
            <a:off x="6669088" y="1480144"/>
            <a:ext cx="1973262" cy="47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500" b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Дефицитный</a:t>
            </a:r>
          </a:p>
        </p:txBody>
      </p:sp>
      <p:pic>
        <p:nvPicPr>
          <p:cNvPr id="24590" name="Picture 21" descr="2014_01_24_22_59_13473344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295600"/>
            <a:ext cx="1512888" cy="135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41" descr="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316296"/>
            <a:ext cx="1562100" cy="106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4149080"/>
            <a:ext cx="2436813" cy="139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9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53371"/>
            <a:ext cx="2943225" cy="77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19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5" y="2586273"/>
            <a:ext cx="2943225" cy="77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19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61" y="2008539"/>
            <a:ext cx="2943225" cy="77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6" name="AutoShape 38"/>
          <p:cNvSpPr>
            <a:spLocks noChangeArrowheads="1"/>
          </p:cNvSpPr>
          <p:nvPr/>
        </p:nvSpPr>
        <p:spPr bwMode="auto">
          <a:xfrm>
            <a:off x="34927" y="5694126"/>
            <a:ext cx="9001125" cy="903226"/>
          </a:xfrm>
          <a:prstGeom prst="hexagon">
            <a:avLst>
              <a:gd name="adj" fmla="val 25253"/>
              <a:gd name="vf" fmla="val 115470"/>
            </a:avLst>
          </a:prstGeom>
          <a:gradFill rotWithShape="1">
            <a:gsLst>
              <a:gs pos="0">
                <a:srgbClr val="9900FF">
                  <a:alpha val="56000"/>
                </a:srgbClr>
              </a:gs>
              <a:gs pos="100000">
                <a:srgbClr val="9900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597" name="TextBox 36"/>
          <p:cNvSpPr txBox="1">
            <a:spLocks noChangeArrowheads="1"/>
          </p:cNvSpPr>
          <p:nvPr/>
        </p:nvSpPr>
        <p:spPr bwMode="auto">
          <a:xfrm>
            <a:off x="35496" y="5745450"/>
            <a:ext cx="9001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Сбалансированность бюджета по доходам и расходам основополагающее 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требование, предъявляемое к органам составляющим и исполняющим бюджет</a:t>
            </a:r>
          </a:p>
        </p:txBody>
      </p:sp>
      <p:sp>
        <p:nvSpPr>
          <p:cNvPr id="24598" name="Line 47"/>
          <p:cNvSpPr>
            <a:spLocks noChangeShapeType="1"/>
          </p:cNvSpPr>
          <p:nvPr/>
        </p:nvSpPr>
        <p:spPr bwMode="auto">
          <a:xfrm flipH="1">
            <a:off x="1619251" y="1047247"/>
            <a:ext cx="2232025" cy="288071"/>
          </a:xfrm>
          <a:prstGeom prst="line">
            <a:avLst/>
          </a:prstGeom>
          <a:noFill/>
          <a:ln w="50800">
            <a:solidFill>
              <a:srgbClr val="99CC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9" name="Line 48"/>
          <p:cNvSpPr>
            <a:spLocks noChangeShapeType="1"/>
          </p:cNvSpPr>
          <p:nvPr/>
        </p:nvSpPr>
        <p:spPr bwMode="auto">
          <a:xfrm flipH="1">
            <a:off x="4716463" y="1335313"/>
            <a:ext cx="0" cy="649353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0" name="Line 49"/>
          <p:cNvSpPr>
            <a:spLocks noChangeShapeType="1"/>
          </p:cNvSpPr>
          <p:nvPr/>
        </p:nvSpPr>
        <p:spPr bwMode="auto">
          <a:xfrm>
            <a:off x="5435600" y="1047247"/>
            <a:ext cx="2089150" cy="28807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6F89EA12-1BCA-4958-A3E7-8C18451AC243}"/>
              </a:ext>
            </a:extLst>
          </p:cNvPr>
          <p:cNvSpPr/>
          <p:nvPr/>
        </p:nvSpPr>
        <p:spPr>
          <a:xfrm>
            <a:off x="9526" y="-13908"/>
            <a:ext cx="9144000" cy="864095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55EA3BDC-56BE-4B8F-82B4-A83DB562B63E}"/>
              </a:ext>
            </a:extLst>
          </p:cNvPr>
          <p:cNvCxnSpPr>
            <a:cxnSpLocks/>
          </p:cNvCxnSpPr>
          <p:nvPr/>
        </p:nvCxnSpPr>
        <p:spPr>
          <a:xfrm>
            <a:off x="304800" y="44624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774823" y="-6761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200" b="1" kern="1200" dirty="0">
                <a:solidFill>
                  <a:schemeClr val="bg1"/>
                </a:solidFill>
                <a:ea typeface="+mn-ea"/>
                <a:cs typeface="Times New Roman"/>
              </a:rPr>
              <a:t>КАКИЕ БЫВАЮТ БЮДЖЕТЫ ?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4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3" descr="Картинки по запросу синий фон к презентации">
            <a:extLst>
              <a:ext uri="{FF2B5EF4-FFF2-40B4-BE49-F238E27FC236}">
                <a16:creationId xmlns:a16="http://schemas.microsoft.com/office/drawing/2014/main" xmlns="" id="{0E49DA50-F9E6-45AA-94C5-14BF1569E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44624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7A5FA63-E257-4F70-9CEF-BA70A8CCE827}"/>
              </a:ext>
            </a:extLst>
          </p:cNvPr>
          <p:cNvSpPr/>
          <p:nvPr/>
        </p:nvSpPr>
        <p:spPr>
          <a:xfrm>
            <a:off x="0" y="-27384"/>
            <a:ext cx="9144000" cy="1076325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DC49EEE9-2BDE-4560-A3EF-A5171DFE34E6}"/>
              </a:ext>
            </a:extLst>
          </p:cNvPr>
          <p:cNvCxnSpPr/>
          <p:nvPr/>
        </p:nvCxnSpPr>
        <p:spPr>
          <a:xfrm>
            <a:off x="179512" y="44624"/>
            <a:ext cx="0" cy="58230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5">
            <a:extLst>
              <a:ext uri="{FF2B5EF4-FFF2-40B4-BE49-F238E27FC236}">
                <a16:creationId xmlns:a16="http://schemas.microsoft.com/office/drawing/2014/main" xmlns="" id="{0A500995-0912-46CD-A2C7-60B90CC7C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55" y="626931"/>
            <a:ext cx="1462067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млн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рублей</a:t>
            </a:r>
          </a:p>
        </p:txBody>
      </p:sp>
      <p:sp>
        <p:nvSpPr>
          <p:cNvPr id="112669" name="Rectangle 79">
            <a:extLst>
              <a:ext uri="{FF2B5EF4-FFF2-40B4-BE49-F238E27FC236}">
                <a16:creationId xmlns:a16="http://schemas.microsoft.com/office/drawing/2014/main" xmlns="" id="{BF61E62C-36A6-49D8-A296-441DD45AD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37" y="1171428"/>
            <a:ext cx="7356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</a:t>
            </a:r>
            <a:r>
              <a:rPr lang="ru-RU" altLang="ru-RU" sz="1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Цель</a:t>
            </a:r>
            <a:r>
              <a:rPr lang="ru-RU" altLang="ru-RU" sz="1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- повышение качества управления муниципальными финансами </a:t>
            </a: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xmlns="" id="{909EA2B0-53EC-4199-94DB-CDB8EE05A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50" y="-119164"/>
            <a:ext cx="85610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</a:t>
            </a:r>
          </a:p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«УПРАВЛЕНИЕ  МУНИЦИПАЛЬНЫМИ ФИНАНСАМИ» </a:t>
            </a:r>
          </a:p>
        </p:txBody>
      </p:sp>
      <p:graphicFrame>
        <p:nvGraphicFramePr>
          <p:cNvPr id="15" name="Group 1268">
            <a:extLst>
              <a:ext uri="{FF2B5EF4-FFF2-40B4-BE49-F238E27FC236}">
                <a16:creationId xmlns:a16="http://schemas.microsoft.com/office/drawing/2014/main" xmlns="" id="{F5186559-5DD8-411D-976C-01DAF6C79B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353470"/>
              </p:ext>
            </p:extLst>
          </p:nvPr>
        </p:nvGraphicFramePr>
        <p:xfrm>
          <a:off x="122418" y="1701357"/>
          <a:ext cx="8850761" cy="1882829"/>
        </p:xfrm>
        <a:graphic>
          <a:graphicData uri="http://schemas.openxmlformats.org/drawingml/2006/table">
            <a:tbl>
              <a:tblPr/>
              <a:tblGrid>
                <a:gridCol w="4824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309657906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771187326"/>
                    </a:ext>
                  </a:extLst>
                </a:gridCol>
                <a:gridCol w="785865">
                  <a:extLst>
                    <a:ext uri="{9D8B030D-6E8A-4147-A177-3AD203B41FA5}">
                      <a16:colId xmlns:a16="http://schemas.microsoft.com/office/drawing/2014/main" xmlns="" val="119526291"/>
                    </a:ext>
                  </a:extLst>
                </a:gridCol>
              </a:tblGrid>
              <a:tr h="71953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 и(или) основных мероприятий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(факт)</a:t>
                      </a:r>
                    </a:p>
                  </a:txBody>
                  <a:tcPr marL="91433" marR="91433" marT="45588" marB="455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Эффективное управление муниципальным долгом</a:t>
                      </a:r>
                    </a:p>
                  </a:txBody>
                  <a:tcPr marL="91433" marR="91433" marT="45585" marB="45585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108,1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5" marB="4558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130,6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5" marB="4558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3895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Мероприятия по обеспечению открытости и прозрачности бюджетного процесса в городском округе «Город Комсомольск-на-Амуре»</a:t>
                      </a:r>
                    </a:p>
                  </a:txBody>
                  <a:tcPr marL="91433" marR="91433" marT="45585" marB="45585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5" marB="4558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85" marB="4558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5" marR="91445" marT="45582" marB="4558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7641785"/>
                  </a:ext>
                </a:extLst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3A3B5920-7950-4DAB-BDE2-A94790C37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158791"/>
              </p:ext>
            </p:extLst>
          </p:nvPr>
        </p:nvGraphicFramePr>
        <p:xfrm>
          <a:off x="87003" y="3914646"/>
          <a:ext cx="8958262" cy="2153956"/>
        </p:xfrm>
        <a:graphic>
          <a:graphicData uri="http://schemas.openxmlformats.org/drawingml/2006/table">
            <a:tbl>
              <a:tblPr/>
              <a:tblGrid>
                <a:gridCol w="453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414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11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81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93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2048">
                  <a:extLst>
                    <a:ext uri="{9D8B030D-6E8A-4147-A177-3AD203B41FA5}">
                      <a16:colId xmlns:a16="http://schemas.microsoft.com/office/drawing/2014/main" xmlns="" val="2060876888"/>
                    </a:ext>
                  </a:extLst>
                </a:gridCol>
                <a:gridCol w="799377">
                  <a:extLst>
                    <a:ext uri="{9D8B030D-6E8A-4147-A177-3AD203B41FA5}">
                      <a16:colId xmlns:a16="http://schemas.microsoft.com/office/drawing/2014/main" xmlns="" val="2174776356"/>
                    </a:ext>
                  </a:extLst>
                </a:gridCol>
                <a:gridCol w="793096">
                  <a:extLst>
                    <a:ext uri="{9D8B030D-6E8A-4147-A177-3AD203B41FA5}">
                      <a16:colId xmlns:a16="http://schemas.microsoft.com/office/drawing/2014/main" xmlns="" val="4055745400"/>
                    </a:ext>
                  </a:extLst>
                </a:gridCol>
              </a:tblGrid>
              <a:tr h="52246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 основных показателей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03" marB="456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(факт)</a:t>
                      </a:r>
                    </a:p>
                  </a:txBody>
                  <a:tcPr marL="91433" marR="91433" marT="45596" marB="455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20201год 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4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98" marB="455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Соблюдение ограничений по уровню муниципального долга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98" marB="455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98" marB="455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662520"/>
                  </a:ext>
                </a:extLst>
              </a:tr>
              <a:tr h="43204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</a:p>
                  </a:txBody>
                  <a:tcPr marL="91433" marR="91433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(модернизация) портала «Открытый бюджет города Комсомольска-на-Амуре»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</a:p>
                  </a:txBody>
                  <a:tcPr marL="91433" marR="91433" marT="45598" marB="455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98" marB="455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598" marB="455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3472983"/>
                  </a:ext>
                </a:extLst>
              </a:tr>
              <a:tr h="767394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электронных брошюр «Отчет для граждан» и «Бюджет для граждан» в информационно-телекоммуникационной сети «Интернет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</a:p>
                  </a:txBody>
                  <a:tcPr marL="91433" marR="91433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1433" marR="91433" marT="45598" marB="455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1433" marR="91433" marT="45598" marB="455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1441" marR="91441" marT="45615" marB="456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5041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94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1EBFCA69-E7D8-4F16-A1FF-B4493545D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868908"/>
            <a:ext cx="9188450" cy="598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FDA24637-B4A1-4E81-A0B3-FB0EC1952933}"/>
              </a:ext>
            </a:extLst>
          </p:cNvPr>
          <p:cNvSpPr/>
          <p:nvPr/>
        </p:nvSpPr>
        <p:spPr>
          <a:xfrm>
            <a:off x="-7938" y="9213"/>
            <a:ext cx="9151938" cy="948417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7523" name="Заголовок 7">
            <a:extLst>
              <a:ext uri="{FF2B5EF4-FFF2-40B4-BE49-F238E27FC236}">
                <a16:creationId xmlns="" xmlns:a16="http://schemas.microsoft.com/office/drawing/2014/main" id="{7A0F194B-5E4D-467D-8B99-DB57CB7D74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700213"/>
            <a:ext cx="8229600" cy="466725"/>
          </a:xfrm>
          <a:solidFill>
            <a:srgbClr val="92D050"/>
          </a:solidFill>
        </p:spPr>
        <p:txBody>
          <a:bodyPr/>
          <a:lstStyle/>
          <a:p>
            <a:r>
              <a:rPr lang="ru-RU" altLang="ru-RU" sz="2400" dirty="0"/>
              <a:t>Источники финансирования дефицита бюджета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AD22342-BD9E-45CA-B6DD-3E72C1B7979A}"/>
              </a:ext>
            </a:extLst>
          </p:cNvPr>
          <p:cNvSpPr/>
          <p:nvPr/>
        </p:nvSpPr>
        <p:spPr>
          <a:xfrm>
            <a:off x="2057400" y="2406650"/>
            <a:ext cx="2133600" cy="2209800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500" b="1" dirty="0">
                <a:latin typeface="+mn-lt"/>
              </a:rPr>
              <a:t>Бюджетные кредиты от бюджетов других уровней бюджетной систем РФ</a:t>
            </a:r>
          </a:p>
          <a:p>
            <a:pPr algn="ctr" eaLnBrk="1" hangingPunct="1">
              <a:defRPr/>
            </a:pPr>
            <a:r>
              <a:rPr lang="ru-RU" altLang="ru-RU" sz="1200" b="1" dirty="0">
                <a:latin typeface="Times New Roman" pitchFamily="18" charset="0"/>
              </a:rPr>
              <a:t>Предоставление на возмездной основе без уплаты процентов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A00CA67D-67E0-4B26-BE67-E9E9DD7B1A10}"/>
              </a:ext>
            </a:extLst>
          </p:cNvPr>
          <p:cNvSpPr/>
          <p:nvPr/>
        </p:nvSpPr>
        <p:spPr>
          <a:xfrm>
            <a:off x="152400" y="2406650"/>
            <a:ext cx="1828800" cy="2209800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+mn-lt"/>
              </a:rPr>
              <a:t>Кредиты от кредитных организаций</a:t>
            </a:r>
          </a:p>
          <a:p>
            <a:pPr algn="ctr" eaLnBrk="1" hangingPunct="1">
              <a:defRPr/>
            </a:pPr>
            <a:endParaRPr lang="ru-RU" altLang="ru-RU" sz="1200" b="1" dirty="0">
              <a:latin typeface="Times New Roman" pitchFamily="18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351ED372-CB64-4C10-8BFC-E012DF8E4F52}"/>
              </a:ext>
            </a:extLst>
          </p:cNvPr>
          <p:cNvSpPr/>
          <p:nvPr/>
        </p:nvSpPr>
        <p:spPr>
          <a:xfrm>
            <a:off x="6705600" y="2406650"/>
            <a:ext cx="2286000" cy="2286000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500" b="1" dirty="0" smtClean="0">
                <a:latin typeface="+mn-lt"/>
              </a:rPr>
              <a:t>Изменение </a:t>
            </a:r>
            <a:r>
              <a:rPr lang="ru-RU" altLang="ru-RU" sz="1500" b="1" dirty="0">
                <a:latin typeface="+mn-lt"/>
              </a:rPr>
              <a:t>остатков средств на счетах по учету средств местного бюджета</a:t>
            </a:r>
          </a:p>
          <a:p>
            <a:pPr algn="ctr" eaLnBrk="1" hangingPunct="1">
              <a:defRPr/>
            </a:pPr>
            <a:r>
              <a:rPr lang="ru-RU" altLang="ru-RU" sz="1200" b="1" dirty="0" smtClean="0">
                <a:latin typeface="Times New Roman" pitchFamily="18" charset="0"/>
              </a:rPr>
              <a:t>Остатки</a:t>
            </a:r>
            <a:r>
              <a:rPr lang="ru-RU" altLang="ru-RU" sz="1200" b="1" dirty="0">
                <a:latin typeface="Times New Roman" pitchFamily="18" charset="0"/>
              </a:rPr>
              <a:t> бюджетных </a:t>
            </a:r>
          </a:p>
          <a:p>
            <a:pPr algn="ctr" eaLnBrk="1" hangingPunct="1">
              <a:defRPr/>
            </a:pPr>
            <a:r>
              <a:rPr lang="ru-RU" altLang="ru-RU" sz="1200" b="1" dirty="0">
                <a:latin typeface="Times New Roman" pitchFamily="18" charset="0"/>
              </a:rPr>
              <a:t>средств, полученных и </a:t>
            </a:r>
          </a:p>
          <a:p>
            <a:pPr algn="ctr" eaLnBrk="1" hangingPunct="1">
              <a:defRPr/>
            </a:pPr>
            <a:r>
              <a:rPr lang="ru-RU" altLang="ru-RU" sz="1200" b="1" dirty="0">
                <a:latin typeface="Times New Roman" pitchFamily="18" charset="0"/>
              </a:rPr>
              <a:t>не использованных в ходе </a:t>
            </a:r>
          </a:p>
          <a:p>
            <a:pPr algn="ctr" eaLnBrk="1" hangingPunct="1">
              <a:defRPr/>
            </a:pPr>
            <a:r>
              <a:rPr lang="ru-RU" altLang="ru-RU" sz="1200" b="1" dirty="0">
                <a:latin typeface="Times New Roman" pitchFamily="18" charset="0"/>
              </a:rPr>
              <a:t>исполнения бюджета за предыдущий год</a:t>
            </a:r>
          </a:p>
        </p:txBody>
      </p:sp>
      <p:sp>
        <p:nvSpPr>
          <p:cNvPr id="107527" name="Заголовок 7">
            <a:extLst>
              <a:ext uri="{FF2B5EF4-FFF2-40B4-BE49-F238E27FC236}">
                <a16:creationId xmlns="" xmlns:a16="http://schemas.microsoft.com/office/drawing/2014/main" id="{49D2443C-6D74-43BA-A4D9-C55F6D88B1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6019800"/>
            <a:ext cx="3124200" cy="533400"/>
          </a:xfrm>
          <a:solidFill>
            <a:srgbClr val="FF6699"/>
          </a:solidFill>
        </p:spPr>
        <p:txBody>
          <a:bodyPr/>
          <a:lstStyle/>
          <a:p>
            <a:r>
              <a:rPr lang="ru-RU" altLang="ru-RU" sz="1800"/>
              <a:t>Муниципальный долг</a:t>
            </a:r>
          </a:p>
        </p:txBody>
      </p:sp>
      <p:sp>
        <p:nvSpPr>
          <p:cNvPr id="3" name="Стрелка вниз 2">
            <a:extLst>
              <a:ext uri="{FF2B5EF4-FFF2-40B4-BE49-F238E27FC236}">
                <a16:creationId xmlns="" xmlns:a16="http://schemas.microsoft.com/office/drawing/2014/main" id="{07B8EB6D-20E6-4179-BDDB-7CA59B182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226050"/>
            <a:ext cx="1714500" cy="64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Скругленный прямоугольник 7">
            <a:extLst>
              <a:ext uri="{FF2B5EF4-FFF2-40B4-BE49-F238E27FC236}">
                <a16:creationId xmlns="" xmlns:a16="http://schemas.microsoft.com/office/drawing/2014/main" id="{C4A8CA30-9844-47B5-B597-945319FA6A8A}"/>
              </a:ext>
            </a:extLst>
          </p:cNvPr>
          <p:cNvSpPr/>
          <p:nvPr/>
        </p:nvSpPr>
        <p:spPr>
          <a:xfrm>
            <a:off x="4419600" y="2406650"/>
            <a:ext cx="2133600" cy="2209800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+mn-lt"/>
              </a:rPr>
              <a:t>Средства от продажи </a:t>
            </a:r>
            <a:r>
              <a:rPr lang="ru-RU" altLang="ru-RU" sz="1600" b="1" dirty="0" smtClean="0">
                <a:latin typeface="+mn-lt"/>
              </a:rPr>
              <a:t>акций, </a:t>
            </a:r>
            <a:r>
              <a:rPr lang="ru-RU" altLang="ru-RU" sz="1600" b="1" dirty="0">
                <a:latin typeface="+mn-lt"/>
              </a:rPr>
              <a:t>находящихся в собственности муниципального образования</a:t>
            </a:r>
          </a:p>
        </p:txBody>
      </p:sp>
      <p:sp>
        <p:nvSpPr>
          <p:cNvPr id="107532" name="Rectangle 12">
            <a:extLst>
              <a:ext uri="{FF2B5EF4-FFF2-40B4-BE49-F238E27FC236}">
                <a16:creationId xmlns="" xmlns:a16="http://schemas.microsoft.com/office/drawing/2014/main" id="{CBCF5932-335F-4556-B885-CEBF327DE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768850"/>
            <a:ext cx="838200" cy="1524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7533" name="Rectangle 13">
            <a:extLst>
              <a:ext uri="{FF2B5EF4-FFF2-40B4-BE49-F238E27FC236}">
                <a16:creationId xmlns="" xmlns:a16="http://schemas.microsoft.com/office/drawing/2014/main" id="{C0E8182A-06B2-4D12-BF72-6425EE6FA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997450"/>
            <a:ext cx="838200" cy="1524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7534" name="Rectangle 14">
            <a:extLst>
              <a:ext uri="{FF2B5EF4-FFF2-40B4-BE49-F238E27FC236}">
                <a16:creationId xmlns="" xmlns:a16="http://schemas.microsoft.com/office/drawing/2014/main" id="{1354625D-45D7-4295-813A-B7FDEF7D5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540250"/>
            <a:ext cx="838200" cy="1524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5" name="Стрелка вниз 2">
            <a:extLst>
              <a:ext uri="{FF2B5EF4-FFF2-40B4-BE49-F238E27FC236}">
                <a16:creationId xmlns="" xmlns:a16="http://schemas.microsoft.com/office/drawing/2014/main" id="{FDC4CBAC-5641-4B7F-89A3-167879A63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226050"/>
            <a:ext cx="1714500" cy="64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7536" name="Rectangle 16">
            <a:extLst>
              <a:ext uri="{FF2B5EF4-FFF2-40B4-BE49-F238E27FC236}">
                <a16:creationId xmlns="" xmlns:a16="http://schemas.microsoft.com/office/drawing/2014/main" id="{3BCA8328-54EA-46C9-BB87-B9B365606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768850"/>
            <a:ext cx="838200" cy="1524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7537" name="Rectangle 17">
            <a:extLst>
              <a:ext uri="{FF2B5EF4-FFF2-40B4-BE49-F238E27FC236}">
                <a16:creationId xmlns="" xmlns:a16="http://schemas.microsoft.com/office/drawing/2014/main" id="{BE819FB2-75CD-4279-B792-BC4A09B3E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997450"/>
            <a:ext cx="838200" cy="1524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7538" name="Rectangle 18">
            <a:extLst>
              <a:ext uri="{FF2B5EF4-FFF2-40B4-BE49-F238E27FC236}">
                <a16:creationId xmlns="" xmlns:a16="http://schemas.microsoft.com/office/drawing/2014/main" id="{04A2D1E9-101E-4FFB-B0CE-4D0539D6E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540250"/>
            <a:ext cx="838200" cy="1524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" name="Стрелка вниз 2">
            <a:extLst>
              <a:ext uri="{FF2B5EF4-FFF2-40B4-BE49-F238E27FC236}">
                <a16:creationId xmlns="" xmlns:a16="http://schemas.microsoft.com/office/drawing/2014/main" id="{D9C731A1-775A-486C-9AC7-85DE23105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226050"/>
            <a:ext cx="1714500" cy="64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7540" name="Rectangle 20">
            <a:extLst>
              <a:ext uri="{FF2B5EF4-FFF2-40B4-BE49-F238E27FC236}">
                <a16:creationId xmlns="" xmlns:a16="http://schemas.microsoft.com/office/drawing/2014/main" id="{41C53550-8E57-4B02-89C3-09BBA1C06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768850"/>
            <a:ext cx="838200" cy="1524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7541" name="Rectangle 21">
            <a:extLst>
              <a:ext uri="{FF2B5EF4-FFF2-40B4-BE49-F238E27FC236}">
                <a16:creationId xmlns="" xmlns:a16="http://schemas.microsoft.com/office/drawing/2014/main" id="{D323DE48-0AAD-4382-8E43-A483B6B56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997450"/>
            <a:ext cx="838200" cy="1524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7542" name="Rectangle 22">
            <a:extLst>
              <a:ext uri="{FF2B5EF4-FFF2-40B4-BE49-F238E27FC236}">
                <a16:creationId xmlns="" xmlns:a16="http://schemas.microsoft.com/office/drawing/2014/main" id="{161F5871-6219-4106-9305-3745E3A93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540250"/>
            <a:ext cx="838200" cy="1524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" name="Стрелка вниз 2">
            <a:extLst>
              <a:ext uri="{FF2B5EF4-FFF2-40B4-BE49-F238E27FC236}">
                <a16:creationId xmlns="" xmlns:a16="http://schemas.microsoft.com/office/drawing/2014/main" id="{C27C116A-3539-46E6-A1E9-83AC5FE8A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302250"/>
            <a:ext cx="1714500" cy="64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7544" name="Rectangle 24">
            <a:extLst>
              <a:ext uri="{FF2B5EF4-FFF2-40B4-BE49-F238E27FC236}">
                <a16:creationId xmlns="" xmlns:a16="http://schemas.microsoft.com/office/drawing/2014/main" id="{13FBC0D3-0145-4D71-99C0-D2F6DD98D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845050"/>
            <a:ext cx="838200" cy="1524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7545" name="Rectangle 25">
            <a:extLst>
              <a:ext uri="{FF2B5EF4-FFF2-40B4-BE49-F238E27FC236}">
                <a16:creationId xmlns="" xmlns:a16="http://schemas.microsoft.com/office/drawing/2014/main" id="{A98CC81E-B9E9-41D2-9C11-8C54B82AA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073650"/>
            <a:ext cx="838200" cy="1524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7546" name="Rectangle 26">
            <a:extLst>
              <a:ext uri="{FF2B5EF4-FFF2-40B4-BE49-F238E27FC236}">
                <a16:creationId xmlns="" xmlns:a16="http://schemas.microsoft.com/office/drawing/2014/main" id="{8BF7F186-725A-493E-B06C-DD66BEE18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616450"/>
            <a:ext cx="838200" cy="1524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7547" name="Заголовок 7">
            <a:extLst>
              <a:ext uri="{FF2B5EF4-FFF2-40B4-BE49-F238E27FC236}">
                <a16:creationId xmlns="" xmlns:a16="http://schemas.microsoft.com/office/drawing/2014/main" id="{48951C44-4A6E-46DA-9A95-20C4B89A9038}"/>
              </a:ext>
            </a:extLst>
          </p:cNvPr>
          <p:cNvSpPr>
            <a:spLocks/>
          </p:cNvSpPr>
          <p:nvPr/>
        </p:nvSpPr>
        <p:spPr bwMode="auto">
          <a:xfrm>
            <a:off x="5029200" y="6019800"/>
            <a:ext cx="3124200" cy="533400"/>
          </a:xfrm>
          <a:prstGeom prst="rect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Собственные источники</a:t>
            </a:r>
          </a:p>
        </p:txBody>
      </p:sp>
      <p:sp>
        <p:nvSpPr>
          <p:cNvPr id="86042" name="Rectangle 4">
            <a:extLst>
              <a:ext uri="{FF2B5EF4-FFF2-40B4-BE49-F238E27FC236}">
                <a16:creationId xmlns="" xmlns:a16="http://schemas.microsoft.com/office/drawing/2014/main" id="{7FADE6BE-0432-4668-825F-F096ECE71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28588"/>
            <a:ext cx="6911975" cy="4016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86045" name="Прямая соединительная линия 21">
            <a:extLst>
              <a:ext uri="{FF2B5EF4-FFF2-40B4-BE49-F238E27FC236}">
                <a16:creationId xmlns="" xmlns:a16="http://schemas.microsoft.com/office/drawing/2014/main" id="{91FC8B56-C604-44D6-9F12-6D6DA635EA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288" y="44624"/>
            <a:ext cx="0" cy="913006"/>
          </a:xfrm>
          <a:prstGeom prst="lin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Rectangle 24">
            <a:extLst>
              <a:ext uri="{FF2B5EF4-FFF2-40B4-BE49-F238E27FC236}">
                <a16:creationId xmlns="" xmlns:a16="http://schemas.microsoft.com/office/drawing/2014/main" id="{53D1905E-ED73-443D-9467-3FAD7D7F6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3" y="44624"/>
            <a:ext cx="7921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ДЕФИЦИТ МЕСТНОГО БЮДЖЕТА </a:t>
            </a:r>
            <a:br>
              <a:rPr lang="ru-RU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И ИСТОЧНИКИ ЕГО ПОКРЫТИЯ</a:t>
            </a:r>
          </a:p>
        </p:txBody>
      </p:sp>
      <p:sp>
        <p:nvSpPr>
          <p:cNvPr id="107529" name="Прямоугольник 12">
            <a:extLst>
              <a:ext uri="{FF2B5EF4-FFF2-40B4-BE49-F238E27FC236}">
                <a16:creationId xmlns="" xmlns:a16="http://schemas.microsoft.com/office/drawing/2014/main" id="{1A937E70-7794-42EC-8A07-53D8D5C7D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" y="1019175"/>
            <a:ext cx="868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Arial" panose="020B0604020202020204" pitchFamily="34" charset="0"/>
              </a:rPr>
              <a:t>Дефицит</a:t>
            </a:r>
            <a: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 — превышение расходов бюджета над его доходами. </a:t>
            </a:r>
            <a:endParaRPr lang="ru-RU" altLang="ru-RU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ECE1A963-2D88-405F-9267-0CD25EC25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44624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24DBC09-63EC-4FF2-9A9C-491C220CEBC7}"/>
              </a:ext>
            </a:extLst>
          </p:cNvPr>
          <p:cNvSpPr/>
          <p:nvPr/>
        </p:nvSpPr>
        <p:spPr>
          <a:xfrm>
            <a:off x="0" y="-27384"/>
            <a:ext cx="9144000" cy="825189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sp>
        <p:nvSpPr>
          <p:cNvPr id="11" name="Скругленный прямоугольник 4">
            <a:extLst>
              <a:ext uri="{FF2B5EF4-FFF2-40B4-BE49-F238E27FC236}">
                <a16:creationId xmlns="" xmlns:a16="http://schemas.microsoft.com/office/drawing/2014/main" id="{CA6A4475-D436-4DF7-A73D-C45A70328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528" y="394038"/>
            <a:ext cx="2351088" cy="44267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млн</a:t>
            </a:r>
            <a:r>
              <a:rPr lang="en-US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61443" name="Заголовок 7"/>
          <p:cNvSpPr>
            <a:spLocks/>
          </p:cNvSpPr>
          <p:nvPr/>
        </p:nvSpPr>
        <p:spPr bwMode="auto">
          <a:xfrm>
            <a:off x="1042989" y="253058"/>
            <a:ext cx="6624637" cy="67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196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200" i="1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7" name="Group 8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23002803"/>
              </p:ext>
            </p:extLst>
          </p:nvPr>
        </p:nvGraphicFramePr>
        <p:xfrm>
          <a:off x="107504" y="1484784"/>
          <a:ext cx="8785225" cy="4491364"/>
        </p:xfrm>
        <a:graphic>
          <a:graphicData uri="http://schemas.openxmlformats.org/drawingml/2006/table">
            <a:tbl>
              <a:tblPr/>
              <a:tblGrid>
                <a:gridCol w="29623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01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89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6541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2502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3" marR="91443" marT="45819" marB="458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2019 </a:t>
                      </a: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(факт)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2020 </a:t>
                      </a: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(оценка на 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01.10.2020)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  </a:t>
                      </a: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(прогноз)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 </a:t>
                      </a: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(прогноз)</a:t>
                      </a: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 </a:t>
                      </a: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(прогноз)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33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ИСТОЧНИКИ ВНУТРЕННЕГО ФИНАНСИРОВАНИЯ ДЕФИЦИТОВ БЮДЖЕТОВ</a:t>
                      </a: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627,2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311,7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247,4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251,6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261,2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30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Кредиты кредитных организаций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276,2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295,2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280,7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274,9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261,2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33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Бюджетные кредиты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-33,3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-33,3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-23,3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33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Остаток средств на 01 января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291,0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49,8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33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Акции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817" marB="45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-99392"/>
            <a:ext cx="6840760" cy="678001"/>
          </a:xfrm>
        </p:spPr>
        <p:txBody>
          <a:bodyPr/>
          <a:lstStyle/>
          <a:p>
            <a:pPr>
              <a:defRPr/>
            </a:pPr>
            <a:r>
              <a:rPr lang="ru-RU" sz="2000" b="1" kern="1200" dirty="0">
                <a:solidFill>
                  <a:srgbClr val="FFFFFF"/>
                </a:solidFill>
                <a:latin typeface="Calibri"/>
                <a:ea typeface="+mn-ea"/>
                <a:cs typeface="Times New Roman"/>
              </a:rPr>
              <a:t>ИСТОЧНИКИ ПОКРЫТИЯ ДЕФИЦИТА МЕСТНОГО БЮДЖЕТА</a:t>
            </a:r>
            <a:endParaRPr lang="ru-RU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221EB7D5-CA99-486D-A13E-B68B4B9AB1FA}"/>
              </a:ext>
            </a:extLst>
          </p:cNvPr>
          <p:cNvCxnSpPr/>
          <p:nvPr/>
        </p:nvCxnSpPr>
        <p:spPr>
          <a:xfrm>
            <a:off x="179512" y="-27384"/>
            <a:ext cx="0" cy="788873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0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>
            <a:extLst>
              <a:ext uri="{FF2B5EF4-FFF2-40B4-BE49-F238E27FC236}">
                <a16:creationId xmlns="" xmlns:a16="http://schemas.microsoft.com/office/drawing/2014/main" id="{D4E054D5-1D2C-4C19-B05B-0E7DF225F681}"/>
              </a:ext>
            </a:extLst>
          </p:cNvPr>
          <p:cNvGraphicFramePr>
            <a:graphicFrameLocks noGrp="1"/>
          </p:cNvGraphicFramePr>
          <p:nvPr/>
        </p:nvGraphicFramePr>
        <p:xfrm>
          <a:off x="215900" y="1217613"/>
          <a:ext cx="8748713" cy="5016501"/>
        </p:xfrm>
        <a:graphic>
          <a:graphicData uri="http://schemas.openxmlformats.org/drawingml/2006/table">
            <a:tbl>
              <a:tblPr/>
              <a:tblGrid>
                <a:gridCol w="4375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735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89196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Финансовое управление администрации города Комсомольска-на-Амуре Хабаровского края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0" marB="4571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99">
                            <a:alpha val="50195"/>
                          </a:srgbClr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56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Начальник финансового управления</a:t>
                      </a:r>
                    </a:p>
                  </a:txBody>
                  <a:tcPr marL="91438" marR="91438" marT="45710" marB="4571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>
                            <a:alpha val="50000"/>
                          </a:srgbClr>
                        </a:gs>
                        <a:gs pos="100000">
                          <a:srgbClr val="0066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Марьева Елена Анатольевна</a:t>
                      </a:r>
                    </a:p>
                  </a:txBody>
                  <a:tcPr marL="91438" marR="91438" marT="45710" marB="4571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>
                            <a:alpha val="50000"/>
                          </a:srgbClr>
                        </a:gs>
                        <a:gs pos="100000">
                          <a:srgbClr val="0066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21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ул. Кирова, 41,6 этаж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кабинет № 2, 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18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Телефон, факс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52-27-30,  54-40-40 </a:t>
                      </a: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(факс)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11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Адрес электронной почты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ru-R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Gorfo1@yandex.ru</a:t>
                      </a:r>
                      <a:endParaRPr kumimoji="0" lang="ru-RU" altLang="ru-RU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altLang="ru-RU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066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Часы приема</a:t>
                      </a:r>
                      <a:endParaRPr kumimoji="0" lang="ru-RU" altLang="ru-RU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Четверг: с 15.00 до 17.00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Выходные дни – суббота, воскресенье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3256" name="Rectangle 72">
            <a:extLst>
              <a:ext uri="{FF2B5EF4-FFF2-40B4-BE49-F238E27FC236}">
                <a16:creationId xmlns="" xmlns:a16="http://schemas.microsoft.com/office/drawing/2014/main" id="{2D18A89A-46F2-4A78-A63A-E35B2E4E9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25438"/>
            <a:ext cx="7993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КОНТАКТНАЯ ИНФОРМАЦИЯ</a:t>
            </a:r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7790" name="Picture 30" descr="Картинки по запросу контактная информация">
            <a:extLst>
              <a:ext uri="{FF2B5EF4-FFF2-40B4-BE49-F238E27FC236}">
                <a16:creationId xmlns="" xmlns:a16="http://schemas.microsoft.com/office/drawing/2014/main" id="{DFC1C402-4FD4-4097-8D67-61F8BDA0B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4005263"/>
            <a:ext cx="129540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71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Картинки по запросу глоссарий png">
            <a:extLst>
              <a:ext uri="{FF2B5EF4-FFF2-40B4-BE49-F238E27FC236}">
                <a16:creationId xmlns="" xmlns:a16="http://schemas.microsoft.com/office/drawing/2014/main" id="{EC12DB83-556A-4C90-80D5-EA50F8B0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123825"/>
            <a:ext cx="1585912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7" name="Picture 3" descr="Похожее изображение">
            <a:extLst>
              <a:ext uri="{FF2B5EF4-FFF2-40B4-BE49-F238E27FC236}">
                <a16:creationId xmlns="" xmlns:a16="http://schemas.microsoft.com/office/drawing/2014/main" id="{D86B3A01-DE90-41A0-B04B-1F61E6B27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ED"/>
              </a:clrFrom>
              <a:clrTo>
                <a:srgbClr val="FEFF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3573463"/>
            <a:ext cx="1925637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8" name="Rectangle 5">
            <a:extLst>
              <a:ext uri="{FF2B5EF4-FFF2-40B4-BE49-F238E27FC236}">
                <a16:creationId xmlns="" xmlns:a16="http://schemas.microsoft.com/office/drawing/2014/main" id="{C2BD11DA-AC5C-4BF6-828D-71731E705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74725"/>
            <a:ext cx="891540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Бюджет</a:t>
            </a:r>
            <a:r>
              <a:rPr lang="ru-RU" altLang="ru-RU" sz="1400" dirty="0">
                <a:latin typeface="Times New Roman" panose="02020603050405020304" pitchFamily="18" charset="0"/>
              </a:rPr>
              <a:t> -  форма  образования  и  расходования  денежных  средств,  предназначенных  для финансового обеспечения задач и функций государства и местного самоуправления;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Бюджетная система Российской Федерации</a:t>
            </a:r>
            <a:r>
              <a:rPr lang="ru-RU" altLang="ru-RU" sz="1400" dirty="0">
                <a:latin typeface="Times New Roman" panose="02020603050405020304" pitchFamily="18" charset="0"/>
              </a:rPr>
              <a:t>-  основанная на экономических отношениях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</a:rPr>
              <a:t>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Доходы бюджета</a:t>
            </a:r>
            <a:r>
              <a:rPr lang="ru-RU" altLang="ru-RU" sz="1400" dirty="0">
                <a:latin typeface="Times New Roman" panose="02020603050405020304" pitchFamily="18" charset="0"/>
              </a:rPr>
              <a:t>-  поступающие в бюджет денежные средства, за исключением средств,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</a:rPr>
              <a:t>являющихся источниками финансирования дефицита бюджета;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Расходы  бюджета</a:t>
            </a:r>
            <a:r>
              <a:rPr lang="ru-RU" altLang="ru-RU" sz="1400" dirty="0">
                <a:latin typeface="Times New Roman" panose="02020603050405020304" pitchFamily="18" charset="0"/>
              </a:rPr>
              <a:t> -  выплачиваемые  из  бюджета  денежные  средства,  за  исключением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</a:rPr>
              <a:t>средств, являющихся источниками финансирования дефицита бюджета;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Дефицит бюджета</a:t>
            </a:r>
            <a:r>
              <a:rPr lang="ru-RU" altLang="ru-RU" sz="1400" dirty="0">
                <a:latin typeface="Times New Roman" panose="02020603050405020304" pitchFamily="18" charset="0"/>
              </a:rPr>
              <a:t>- превышение расходов бюджета над его доходами;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Профицит бюджета</a:t>
            </a:r>
            <a:r>
              <a:rPr lang="ru-RU" altLang="ru-RU" sz="1400" dirty="0">
                <a:latin typeface="Times New Roman" panose="02020603050405020304" pitchFamily="18" charset="0"/>
              </a:rPr>
              <a:t>- превышение доходов бюджета над его расходами;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Бюджетный процесс</a:t>
            </a:r>
            <a:r>
              <a:rPr lang="ru-RU" altLang="ru-RU" sz="1400" dirty="0">
                <a:latin typeface="Times New Roman" panose="02020603050405020304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 бюджетного  процесса  по  составлению  и  рассмотрению  проектов  бюджетов,  утверждению  и 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</p:txBody>
      </p:sp>
      <p:sp>
        <p:nvSpPr>
          <p:cNvPr id="118789" name="Заголовок 1">
            <a:extLst>
              <a:ext uri="{FF2B5EF4-FFF2-40B4-BE49-F238E27FC236}">
                <a16:creationId xmlns="" xmlns:a16="http://schemas.microsoft.com/office/drawing/2014/main" id="{6FF10FD2-A59A-4E75-9530-DBC8E3CDA133}"/>
              </a:ext>
            </a:extLst>
          </p:cNvPr>
          <p:cNvSpPr>
            <a:spLocks/>
          </p:cNvSpPr>
          <p:nvPr/>
        </p:nvSpPr>
        <p:spPr bwMode="auto">
          <a:xfrm>
            <a:off x="2727176" y="332656"/>
            <a:ext cx="3429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3136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</p:spTree>
    <p:extLst>
      <p:ext uri="{BB962C8B-B14F-4D97-AF65-F5344CB8AC3E}">
        <p14:creationId xmlns:p14="http://schemas.microsoft.com/office/powerpoint/2010/main" val="31508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Похожее изображение">
            <a:extLst>
              <a:ext uri="{FF2B5EF4-FFF2-40B4-BE49-F238E27FC236}">
                <a16:creationId xmlns="" xmlns:a16="http://schemas.microsoft.com/office/drawing/2014/main" id="{06DC0C62-37CB-42C7-9E3A-32F0F7E4E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ED"/>
              </a:clrFrom>
              <a:clrTo>
                <a:srgbClr val="FEFF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5160963"/>
            <a:ext cx="178276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Заголовок 1">
            <a:extLst>
              <a:ext uri="{FF2B5EF4-FFF2-40B4-BE49-F238E27FC236}">
                <a16:creationId xmlns="" xmlns:a16="http://schemas.microsoft.com/office/drawing/2014/main" id="{434B40AC-26C2-47D3-B438-1D6AE99D83C7}"/>
              </a:ext>
            </a:extLst>
          </p:cNvPr>
          <p:cNvSpPr>
            <a:spLocks/>
          </p:cNvSpPr>
          <p:nvPr/>
        </p:nvSpPr>
        <p:spPr bwMode="auto">
          <a:xfrm>
            <a:off x="2771800" y="228600"/>
            <a:ext cx="3429000" cy="533400"/>
          </a:xfrm>
          <a:prstGeom prst="rect">
            <a:avLst/>
          </a:prstGeom>
          <a:solidFill>
            <a:schemeClr val="bg1">
              <a:alpha val="8313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  <p:pic>
        <p:nvPicPr>
          <p:cNvPr id="119812" name="Picture 5" descr="Картинки по запросу глоссарий png">
            <a:extLst>
              <a:ext uri="{FF2B5EF4-FFF2-40B4-BE49-F238E27FC236}">
                <a16:creationId xmlns="" xmlns:a16="http://schemas.microsoft.com/office/drawing/2014/main" id="{C12899BD-335D-4246-92CA-168A3F4B4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123825"/>
            <a:ext cx="1585912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4" name="Rectangle 2">
            <a:extLst>
              <a:ext uri="{FF2B5EF4-FFF2-40B4-BE49-F238E27FC236}">
                <a16:creationId xmlns="" xmlns:a16="http://schemas.microsoft.com/office/drawing/2014/main" id="{46E8393C-4068-480B-837E-F0EE90742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47738"/>
            <a:ext cx="87630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</a:rPr>
              <a:t>Сводная бюджетная роспись</a:t>
            </a:r>
            <a:r>
              <a:rPr lang="ru-RU" altLang="ru-RU" sz="1400">
                <a:latin typeface="Times New Roman" panose="02020603050405020304" pitchFamily="18" charset="0"/>
              </a:rPr>
              <a:t>- документ, который составляется и ведется финансовым органом  (органом  управления  государственным  внебюджетным  фондом)  в  целях  организации  исполнения бюджета по расходам бюджета и источникам финансирования дефицита бюджета;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</a:rPr>
              <a:t>Бюджетные ассигнования</a:t>
            </a:r>
            <a:r>
              <a:rPr lang="ru-RU" altLang="ru-RU" sz="1400">
                <a:latin typeface="Times New Roman" panose="02020603050405020304" pitchFamily="18" charset="0"/>
              </a:rPr>
              <a:t>-  предельные объемы денежных средств, предусмотренных 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anose="02020603050405020304" pitchFamily="18" charset="0"/>
              </a:rPr>
              <a:t>соответствующем финансовом году для исполнения бюджетных обязательств;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</a:rPr>
              <a:t>Бюджетный кредит</a:t>
            </a:r>
            <a:r>
              <a:rPr lang="ru-RU" altLang="ru-RU" sz="1400">
                <a:latin typeface="Times New Roman" panose="02020603050405020304" pitchFamily="18" charset="0"/>
              </a:rPr>
              <a:t>-  денежные средства, предоставляемые бюджетом другому бюджету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anose="02020603050405020304" pitchFamily="18" charset="0"/>
              </a:rPr>
              <a:t>бюджетной системы Российской Федерации, 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</a:rPr>
              <a:t>Государственный  или  муниципальный  долг</a:t>
            </a:r>
            <a:r>
              <a:rPr lang="ru-RU" altLang="ru-RU" sz="1400">
                <a:latin typeface="Times New Roman" panose="02020603050405020304" pitchFamily="18" charset="0"/>
              </a:rPr>
              <a:t> -  обязательства,  возникающие  из  государственных  или  муниципальных  заимствований,  гарантий  по  обязательствам  третьих  лиц,  другие обязательства в соответствии с видами долговых обязательств, принятые на себя Российской Федерацией, субъектом Российской Федерации или муниципальным образованием;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</a:rPr>
              <a:t>Дотации</a:t>
            </a:r>
            <a:r>
              <a:rPr lang="ru-RU" altLang="ru-RU" sz="1400">
                <a:latin typeface="Times New Roman" panose="02020603050405020304" pitchFamily="18" charset="0"/>
              </a:rPr>
              <a:t> -  межбюджетные  трансферты,  предоставляемые  на  безвозмездной  и  безвозвратной основе без установления направлений и (или) условий их использования;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</a:rPr>
              <a:t>Межбюджетные трансферты</a:t>
            </a:r>
            <a:r>
              <a:rPr lang="ru-RU" altLang="ru-RU" sz="1400">
                <a:latin typeface="Times New Roman" panose="02020603050405020304" pitchFamily="18" charset="0"/>
              </a:rPr>
              <a:t>-  средства, предоставляемые одним бюджетом бюджетной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anose="02020603050405020304" pitchFamily="18" charset="0"/>
              </a:rPr>
              <a:t>системы Российской Федерации другому бюджету бюджетной системы РФ;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Похожее изображение">
            <a:extLst>
              <a:ext uri="{FF2B5EF4-FFF2-40B4-BE49-F238E27FC236}">
                <a16:creationId xmlns="" xmlns:a16="http://schemas.microsoft.com/office/drawing/2014/main" id="{21B4AE45-EB62-4FDD-82E6-1C310CB54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ED"/>
              </a:clrFrom>
              <a:clrTo>
                <a:srgbClr val="FEFF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4800600"/>
            <a:ext cx="1995488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Rectangle 2">
            <a:extLst>
              <a:ext uri="{FF2B5EF4-FFF2-40B4-BE49-F238E27FC236}">
                <a16:creationId xmlns="" xmlns:a16="http://schemas.microsoft.com/office/drawing/2014/main" id="{60EDD8CF-3003-4AC9-9F82-6D428B197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389063"/>
            <a:ext cx="8534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</a:rPr>
              <a:t>Государственные (муниципальные) услуги (работы)</a:t>
            </a:r>
            <a:r>
              <a:rPr lang="ru-RU" altLang="ru-RU" sz="1400">
                <a:latin typeface="Times New Roman" panose="02020603050405020304" pitchFamily="18" charset="0"/>
              </a:rPr>
              <a:t>-  услуги (работы), оказываемые (выполняемые)  органами  государственной  власти  (органами  местного  самоуправления),  государственными (муниципальными) учреждениями и в случаях, установленных законодательством Российской Федерации, иными юридическими лицами;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</a:rPr>
              <a:t>Главный  распорядитель  бюджетных  средств</a:t>
            </a:r>
            <a:r>
              <a:rPr lang="ru-RU" altLang="ru-RU" sz="1400">
                <a:latin typeface="Times New Roman" panose="02020603050405020304" pitchFamily="18" charset="0"/>
              </a:rPr>
              <a:t>  (главный  распорядитель  средств  соответствующего бюджета)  -  орган государственной власти (государственный орган), орган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 указанное  в  ведомственной  структуре  расходов  бюджета,  имеющие  право  распределять бюджетные ассигнования и лимиты бюджетных обязательств между подведомственными распорядителями и (или) получателями бюджетных средств;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</a:rPr>
              <a:t>Бюджетная смета</a:t>
            </a:r>
            <a:r>
              <a:rPr lang="ru-RU" altLang="ru-RU" sz="1400">
                <a:latin typeface="Times New Roman" panose="02020603050405020304" pitchFamily="18" charset="0"/>
              </a:rPr>
              <a:t>-  документ, устанавливающий в соответствии с классификацией расходов бюджетов лимиты бюджетных обязательств казенного учреждения;</a:t>
            </a:r>
          </a:p>
        </p:txBody>
      </p:sp>
      <p:sp>
        <p:nvSpPr>
          <p:cNvPr id="120836" name="Заголовок 1">
            <a:extLst>
              <a:ext uri="{FF2B5EF4-FFF2-40B4-BE49-F238E27FC236}">
                <a16:creationId xmlns="" xmlns:a16="http://schemas.microsoft.com/office/drawing/2014/main" id="{0D2E344F-A01A-402E-A52F-EFE0F878F8C3}"/>
              </a:ext>
            </a:extLst>
          </p:cNvPr>
          <p:cNvSpPr>
            <a:spLocks/>
          </p:cNvSpPr>
          <p:nvPr/>
        </p:nvSpPr>
        <p:spPr bwMode="auto">
          <a:xfrm>
            <a:off x="2583160" y="404664"/>
            <a:ext cx="3429000" cy="533400"/>
          </a:xfrm>
          <a:prstGeom prst="rect">
            <a:avLst/>
          </a:prstGeom>
          <a:solidFill>
            <a:schemeClr val="bg1">
              <a:alpha val="8313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  <p:pic>
        <p:nvPicPr>
          <p:cNvPr id="120837" name="Picture 5" descr="Картинки по запросу глоссарий png">
            <a:extLst>
              <a:ext uri="{FF2B5EF4-FFF2-40B4-BE49-F238E27FC236}">
                <a16:creationId xmlns="" xmlns:a16="http://schemas.microsoft.com/office/drawing/2014/main" id="{BBEEF4AC-46BB-4A58-9AE5-8A3AB2454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123825"/>
            <a:ext cx="1585912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93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ADA6B456-8E5C-442C-A396-50DAFDEEA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B7225385-AF81-4F81-9BB3-84DE9ADD0349}"/>
              </a:ext>
            </a:extLst>
          </p:cNvPr>
          <p:cNvSpPr/>
          <p:nvPr/>
        </p:nvSpPr>
        <p:spPr>
          <a:xfrm>
            <a:off x="9526" y="-13907"/>
            <a:ext cx="9144000" cy="709688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sp>
        <p:nvSpPr>
          <p:cNvPr id="25603" name="Номер слайда 5"/>
          <p:cNvSpPr txBox="1">
            <a:spLocks noGrp="1"/>
          </p:cNvSpPr>
          <p:nvPr/>
        </p:nvSpPr>
        <p:spPr bwMode="auto">
          <a:xfrm>
            <a:off x="6817022" y="6368747"/>
            <a:ext cx="2133600" cy="47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400" b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1" y="2492896"/>
            <a:ext cx="3952875" cy="3245176"/>
          </a:xfrm>
          <a:prstGeom prst="rect">
            <a:avLst/>
          </a:prstGeom>
          <a:solidFill>
            <a:schemeClr val="bg1">
              <a:alpha val="78038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287338" y="4360859"/>
            <a:ext cx="3924300" cy="36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КОМСОМОЛЬСК-НА-АМУРЕ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576263" y="5089790"/>
            <a:ext cx="2266950" cy="27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Calibri" pitchFamily="34" charset="0"/>
                <a:cs typeface="Times New Roman" pitchFamily="18" charset="0"/>
              </a:rPr>
              <a:t>Центральный округ</a:t>
            </a:r>
          </a:p>
        </p:txBody>
      </p:sp>
      <p:sp>
        <p:nvSpPr>
          <p:cNvPr id="25608" name="Rectangle 4"/>
          <p:cNvSpPr>
            <a:spLocks noChangeArrowheads="1"/>
          </p:cNvSpPr>
          <p:nvPr/>
        </p:nvSpPr>
        <p:spPr bwMode="auto">
          <a:xfrm>
            <a:off x="1331913" y="128916"/>
            <a:ext cx="6911975" cy="40107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09" name="Rectangle 6"/>
          <p:cNvSpPr>
            <a:spLocks noChangeArrowheads="1"/>
          </p:cNvSpPr>
          <p:nvPr/>
        </p:nvSpPr>
        <p:spPr bwMode="auto">
          <a:xfrm>
            <a:off x="4572000" y="2678589"/>
            <a:ext cx="4572000" cy="695508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xtLst/>
        </p:spPr>
        <p:txBody>
          <a:bodyPr lIns="0" tIns="130134" rIns="0" bIns="130134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10" name="AutoShape 18" descr="Картинки по запросу КАМЕНЬ НА НАБЕРЕЖНОЙ КОМСОМОЛЬСКА"/>
          <p:cNvSpPr>
            <a:spLocks noChangeAspect="1" noChangeArrowheads="1"/>
          </p:cNvSpPr>
          <p:nvPr/>
        </p:nvSpPr>
        <p:spPr bwMode="auto">
          <a:xfrm>
            <a:off x="4419600" y="3277007"/>
            <a:ext cx="304800" cy="30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11" name="AutoShape 20" descr="Камень на месте высадки комсомольцев"/>
          <p:cNvSpPr>
            <a:spLocks noChangeAspect="1" noChangeArrowheads="1"/>
          </p:cNvSpPr>
          <p:nvPr/>
        </p:nvSpPr>
        <p:spPr bwMode="auto">
          <a:xfrm>
            <a:off x="4419600" y="3277007"/>
            <a:ext cx="304800" cy="30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12" name="AutoShape 22" descr=" "/>
          <p:cNvSpPr>
            <a:spLocks noChangeAspect="1" noChangeArrowheads="1"/>
          </p:cNvSpPr>
          <p:nvPr/>
        </p:nvSpPr>
        <p:spPr bwMode="auto">
          <a:xfrm>
            <a:off x="4419600" y="3277007"/>
            <a:ext cx="304800" cy="30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13" name="Rectangle 7"/>
          <p:cNvSpPr>
            <a:spLocks noChangeArrowheads="1"/>
          </p:cNvSpPr>
          <p:nvPr/>
        </p:nvSpPr>
        <p:spPr bwMode="auto">
          <a:xfrm>
            <a:off x="2089150" y="3947050"/>
            <a:ext cx="2266950" cy="27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Calibri" pitchFamily="34" charset="0"/>
                <a:cs typeface="Times New Roman" pitchFamily="18" charset="0"/>
              </a:rPr>
              <a:t>Ленинский округ</a:t>
            </a:r>
          </a:p>
        </p:txBody>
      </p:sp>
      <p:sp>
        <p:nvSpPr>
          <p:cNvPr id="25615" name="Rectangle 28"/>
          <p:cNvSpPr>
            <a:spLocks noChangeArrowheads="1"/>
          </p:cNvSpPr>
          <p:nvPr/>
        </p:nvSpPr>
        <p:spPr bwMode="auto">
          <a:xfrm>
            <a:off x="250825" y="2635611"/>
            <a:ext cx="4248150" cy="120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 u="sng">
                <a:solidFill>
                  <a:srgbClr val="3399FF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0">
                <a:latin typeface="Calibri" pitchFamily="34" charset="0"/>
                <a:cs typeface="Times New Roman" pitchFamily="18" charset="0"/>
              </a:rPr>
              <a:t>Город разделен</a:t>
            </a:r>
            <a:endParaRPr lang="en-US" altLang="ru-RU" sz="2400" b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0">
                <a:latin typeface="Calibri" pitchFamily="34" charset="0"/>
                <a:cs typeface="Times New Roman" pitchFamily="18" charset="0"/>
              </a:rPr>
              <a:t>             </a:t>
            </a:r>
            <a:r>
              <a:rPr lang="ru-RU" altLang="ru-RU" sz="2400" b="0">
                <a:latin typeface="Calibri" pitchFamily="34" charset="0"/>
                <a:cs typeface="Times New Roman" pitchFamily="18" charset="0"/>
              </a:rPr>
              <a:t>на </a:t>
            </a:r>
            <a:r>
              <a:rPr lang="ru-RU" altLang="ru-RU" sz="2400">
                <a:solidFill>
                  <a:srgbClr val="FF505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ru-RU" altLang="ru-RU" sz="2400" b="0">
                <a:latin typeface="Calibri" pitchFamily="34" charset="0"/>
                <a:cs typeface="Times New Roman" pitchFamily="18" charset="0"/>
              </a:rPr>
              <a:t> округа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17" name="Rectangle 62"/>
          <p:cNvSpPr>
            <a:spLocks noChangeArrowheads="1"/>
          </p:cNvSpPr>
          <p:nvPr/>
        </p:nvSpPr>
        <p:spPr bwMode="auto">
          <a:xfrm>
            <a:off x="4870701" y="4728508"/>
            <a:ext cx="710451" cy="1733195"/>
          </a:xfrm>
          <a:prstGeom prst="rect">
            <a:avLst/>
          </a:prstGeom>
          <a:gradFill rotWithShape="1">
            <a:gsLst>
              <a:gs pos="0">
                <a:schemeClr val="folHlink">
                  <a:alpha val="64998"/>
                </a:schemeClr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18" name="Rectangle 63"/>
          <p:cNvSpPr>
            <a:spLocks noChangeArrowheads="1"/>
          </p:cNvSpPr>
          <p:nvPr/>
        </p:nvSpPr>
        <p:spPr bwMode="auto">
          <a:xfrm>
            <a:off x="5721646" y="4941168"/>
            <a:ext cx="792957" cy="1520543"/>
          </a:xfrm>
          <a:prstGeom prst="rect">
            <a:avLst/>
          </a:prstGeom>
          <a:gradFill rotWithShape="1">
            <a:gsLst>
              <a:gs pos="0">
                <a:schemeClr val="folHlink">
                  <a:alpha val="64998"/>
                </a:schemeClr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19" name="Rectangle 64"/>
          <p:cNvSpPr>
            <a:spLocks noChangeArrowheads="1"/>
          </p:cNvSpPr>
          <p:nvPr/>
        </p:nvSpPr>
        <p:spPr bwMode="auto">
          <a:xfrm>
            <a:off x="6589216" y="5089790"/>
            <a:ext cx="722312" cy="1381497"/>
          </a:xfrm>
          <a:prstGeom prst="rect">
            <a:avLst/>
          </a:prstGeom>
          <a:gradFill rotWithShape="1">
            <a:gsLst>
              <a:gs pos="0">
                <a:schemeClr val="folHlink">
                  <a:alpha val="64998"/>
                </a:schemeClr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20" name="Rectangle 69"/>
          <p:cNvSpPr>
            <a:spLocks noChangeArrowheads="1"/>
          </p:cNvSpPr>
          <p:nvPr/>
        </p:nvSpPr>
        <p:spPr bwMode="auto">
          <a:xfrm>
            <a:off x="5721646" y="5940035"/>
            <a:ext cx="863600" cy="5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оценка</a:t>
            </a:r>
            <a:endParaRPr lang="ru-RU" altLang="ru-RU" sz="14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22" name="Rectangle 71"/>
          <p:cNvSpPr>
            <a:spLocks noChangeArrowheads="1"/>
          </p:cNvSpPr>
          <p:nvPr/>
        </p:nvSpPr>
        <p:spPr bwMode="auto">
          <a:xfrm>
            <a:off x="4757614" y="5913418"/>
            <a:ext cx="936625" cy="5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2019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14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факт</a:t>
            </a:r>
            <a:endParaRPr lang="ru-RU" altLang="ru-RU" sz="14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24" name="Rectangle 64"/>
          <p:cNvSpPr>
            <a:spLocks noChangeArrowheads="1"/>
          </p:cNvSpPr>
          <p:nvPr/>
        </p:nvSpPr>
        <p:spPr bwMode="auto">
          <a:xfrm>
            <a:off x="7432535" y="5227459"/>
            <a:ext cx="812443" cy="1234249"/>
          </a:xfrm>
          <a:prstGeom prst="rect">
            <a:avLst/>
          </a:prstGeom>
          <a:gradFill rotWithShape="1">
            <a:gsLst>
              <a:gs pos="0">
                <a:schemeClr val="folHlink">
                  <a:alpha val="64998"/>
                </a:schemeClr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25" name="Rectangle 69"/>
          <p:cNvSpPr>
            <a:spLocks noChangeArrowheads="1"/>
          </p:cNvSpPr>
          <p:nvPr/>
        </p:nvSpPr>
        <p:spPr bwMode="auto">
          <a:xfrm>
            <a:off x="6568935" y="5904310"/>
            <a:ext cx="863600" cy="5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прогноз</a:t>
            </a:r>
          </a:p>
        </p:txBody>
      </p:sp>
      <p:sp>
        <p:nvSpPr>
          <p:cNvPr id="25628" name="Rectangle 30"/>
          <p:cNvSpPr>
            <a:spLocks noChangeArrowheads="1"/>
          </p:cNvSpPr>
          <p:nvPr/>
        </p:nvSpPr>
        <p:spPr bwMode="auto">
          <a:xfrm>
            <a:off x="4870702" y="5042793"/>
            <a:ext cx="7104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Calibri" pitchFamily="34" charset="0"/>
                <a:cs typeface="Times New Roman" pitchFamily="18" charset="0"/>
              </a:rPr>
              <a:t>245,7</a:t>
            </a:r>
            <a:endParaRPr lang="ru-RU" altLang="ru-RU" sz="1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29" name="Rectangle 31"/>
          <p:cNvSpPr>
            <a:spLocks noChangeArrowheads="1"/>
          </p:cNvSpPr>
          <p:nvPr/>
        </p:nvSpPr>
        <p:spPr bwMode="auto">
          <a:xfrm>
            <a:off x="5769809" y="5179015"/>
            <a:ext cx="7633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Calibri" pitchFamily="34" charset="0"/>
                <a:cs typeface="Times New Roman" pitchFamily="18" charset="0"/>
              </a:rPr>
              <a:t>243,9 </a:t>
            </a:r>
            <a:endParaRPr lang="ru-RU" altLang="ru-RU" sz="1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30" name="Rectangle 33"/>
          <p:cNvSpPr>
            <a:spLocks noChangeArrowheads="1"/>
          </p:cNvSpPr>
          <p:nvPr/>
        </p:nvSpPr>
        <p:spPr bwMode="auto">
          <a:xfrm>
            <a:off x="6589216" y="5383218"/>
            <a:ext cx="7633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Calibri" pitchFamily="34" charset="0"/>
                <a:cs typeface="Times New Roman" pitchFamily="18" charset="0"/>
              </a:rPr>
              <a:t>242,3 </a:t>
            </a:r>
            <a:endParaRPr lang="ru-RU" altLang="ru-RU" sz="1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31" name="Line 35"/>
          <p:cNvSpPr>
            <a:spLocks noChangeShapeType="1"/>
          </p:cNvSpPr>
          <p:nvPr/>
        </p:nvSpPr>
        <p:spPr bwMode="auto">
          <a:xfrm>
            <a:off x="4572000" y="6461703"/>
            <a:ext cx="4572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107505" y="695787"/>
            <a:ext cx="8785670" cy="156966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Город Комсомольск-на-Амуре</a:t>
            </a:r>
            <a:r>
              <a:rPr lang="ru-RU" altLang="ru-RU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располагается в Хабаровском крае.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Город </a:t>
            </a:r>
            <a:r>
              <a:rPr lang="ru-RU" alt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Комсомольск-на-Амуре</a:t>
            </a:r>
            <a:r>
              <a:rPr lang="ru-RU" altLang="ru-RU" sz="2400" b="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ru-RU" altLang="ru-RU" sz="2400" dirty="0">
                <a:solidFill>
                  <a:srgbClr val="FF5050"/>
                </a:solidFill>
                <a:latin typeface="Calibri" pitchFamily="34" charset="0"/>
                <a:cs typeface="Times New Roman" pitchFamily="18" charset="0"/>
              </a:rPr>
              <a:t>второй</a:t>
            </a:r>
            <a:r>
              <a:rPr lang="ru-RU" alt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по</a:t>
            </a:r>
            <a:r>
              <a:rPr lang="ru-RU" altLang="ru-RU" sz="2400" b="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величине город Хабаровского края и </a:t>
            </a:r>
            <a:r>
              <a:rPr lang="ru-RU" altLang="ru-RU" sz="2400" dirty="0">
                <a:solidFill>
                  <a:srgbClr val="FF5050"/>
                </a:solidFill>
                <a:latin typeface="Calibri" pitchFamily="34" charset="0"/>
                <a:cs typeface="Times New Roman" pitchFamily="18" charset="0"/>
              </a:rPr>
              <a:t>четвертый</a:t>
            </a:r>
            <a:r>
              <a:rPr lang="ru-RU" altLang="ru-RU" sz="2400" b="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на Дальнем Востоке</a:t>
            </a:r>
          </a:p>
        </p:txBody>
      </p:sp>
      <p:sp>
        <p:nvSpPr>
          <p:cNvPr id="25635" name="Rectangle 2"/>
          <p:cNvSpPr>
            <a:spLocks noChangeArrowheads="1"/>
          </p:cNvSpPr>
          <p:nvPr/>
        </p:nvSpPr>
        <p:spPr bwMode="auto">
          <a:xfrm>
            <a:off x="4724400" y="3580993"/>
            <a:ext cx="4595712" cy="10156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Среднегодовая численность постоянного населения</a:t>
            </a:r>
            <a:br>
              <a:rPr lang="ru-RU" altLang="ru-RU" sz="20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Комсомольска-на-Амуре на конец года</a:t>
            </a:r>
            <a:endParaRPr lang="ru-RU" altLang="ru-RU" sz="2000" b="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4781550" y="2557289"/>
            <a:ext cx="4000500" cy="76944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>
            <a:softEdge rad="63500"/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Площадь городской территории составляет около </a:t>
            </a:r>
            <a:r>
              <a:rPr lang="ru-RU" altLang="ru-RU" sz="24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32,5</a:t>
            </a:r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тыс</a:t>
            </a:r>
            <a:r>
              <a:rPr lang="ru-RU" altLang="ru-RU" sz="20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 га </a:t>
            </a:r>
            <a:endParaRPr lang="ru-RU" altLang="ru-RU" sz="2400" b="1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-46988"/>
            <a:ext cx="8229600" cy="81169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kern="1200" dirty="0">
                <a:solidFill>
                  <a:schemeClr val="bg1"/>
                </a:solidFill>
                <a:ea typeface="+mn-ea"/>
                <a:cs typeface="Times New Roman"/>
              </a:rPr>
              <a:t>ОПИСАНИЕ АДМИНИСТРАТИВНОГО ДЕЛЕНИЯ 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2000" b="1" kern="1200" dirty="0">
                <a:solidFill>
                  <a:schemeClr val="bg1"/>
                </a:solidFill>
                <a:ea typeface="+mn-ea"/>
                <a:cs typeface="Times New Roman"/>
              </a:rPr>
              <a:t>ГОРОДА КОМСОМОЛЬСКА-НА-АМУРЕ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640" name="Rectangle 26"/>
          <p:cNvSpPr>
            <a:spLocks noChangeArrowheads="1"/>
          </p:cNvSpPr>
          <p:nvPr/>
        </p:nvSpPr>
        <p:spPr bwMode="auto">
          <a:xfrm>
            <a:off x="385801" y="5877272"/>
            <a:ext cx="1737927" cy="70788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solidFill>
                  <a:srgbClr val="FF0000"/>
                </a:solidFill>
                <a:cs typeface="Times New Roman" pitchFamily="18" charset="0"/>
              </a:rPr>
              <a:t>ПРИЧИНА </a:t>
            </a:r>
          </a:p>
          <a:p>
            <a:pPr eaLnBrk="1" hangingPunct="1"/>
            <a:r>
              <a:rPr lang="ru-RU" altLang="ru-RU" sz="2000" dirty="0" smtClean="0">
                <a:solidFill>
                  <a:srgbClr val="FF0000"/>
                </a:solidFill>
                <a:cs typeface="Times New Roman" pitchFamily="18" charset="0"/>
              </a:rPr>
              <a:t>СНИЖЕНИЯ - </a:t>
            </a:r>
            <a:endParaRPr lang="ru-RU" altLang="ru-RU" sz="2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5641" name="Rectangle 44"/>
          <p:cNvSpPr>
            <a:spLocks noChangeArrowheads="1"/>
          </p:cNvSpPr>
          <p:nvPr/>
        </p:nvSpPr>
        <p:spPr bwMode="auto">
          <a:xfrm>
            <a:off x="1619672" y="5805264"/>
            <a:ext cx="2449513" cy="101700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dirty="0" smtClean="0">
                <a:solidFill>
                  <a:schemeClr val="bg1"/>
                </a:solidFill>
                <a:cs typeface="Times New Roman" pitchFamily="18" charset="0"/>
              </a:rPr>
              <a:t>      миграционная </a:t>
            </a:r>
            <a:r>
              <a:rPr lang="ru-RU" altLang="ru-RU" sz="2000" dirty="0">
                <a:solidFill>
                  <a:schemeClr val="bg1"/>
                </a:solidFill>
                <a:cs typeface="Times New Roman" pitchFamily="18" charset="0"/>
              </a:rPr>
              <a:t>и </a:t>
            </a:r>
            <a:r>
              <a:rPr lang="ru-RU" altLang="ru-RU" sz="2000" dirty="0" smtClean="0">
                <a:solidFill>
                  <a:schemeClr val="bg1"/>
                </a:solidFill>
                <a:cs typeface="Times New Roman" pitchFamily="18" charset="0"/>
              </a:rPr>
              <a:t>  </a:t>
            </a:r>
          </a:p>
          <a:p>
            <a:pPr eaLnBrk="1" hangingPunct="1"/>
            <a:r>
              <a:rPr lang="ru-RU" altLang="ru-RU" sz="2000" dirty="0" smtClean="0">
                <a:solidFill>
                  <a:schemeClr val="bg1"/>
                </a:solidFill>
                <a:cs typeface="Times New Roman" pitchFamily="18" charset="0"/>
              </a:rPr>
              <a:t>      естественная </a:t>
            </a:r>
            <a:endParaRPr lang="ru-RU" altLang="ru-RU" sz="2000" dirty="0">
              <a:solidFill>
                <a:schemeClr val="bg1"/>
              </a:solidFill>
              <a:cs typeface="Times New Roman" pitchFamily="18" charset="0"/>
            </a:endParaRPr>
          </a:p>
          <a:p>
            <a:pPr eaLnBrk="1" hangingPunct="1"/>
            <a:r>
              <a:rPr lang="ru-RU" altLang="ru-RU" sz="2000" dirty="0" smtClean="0">
                <a:solidFill>
                  <a:schemeClr val="bg1"/>
                </a:solidFill>
                <a:cs typeface="Times New Roman" pitchFamily="18" charset="0"/>
              </a:rPr>
              <a:t>      убыль </a:t>
            </a:r>
            <a:r>
              <a:rPr lang="ru-RU" altLang="ru-RU" sz="2000" dirty="0">
                <a:solidFill>
                  <a:schemeClr val="bg1"/>
                </a:solidFill>
                <a:cs typeface="Times New Roman" pitchFamily="18" charset="0"/>
              </a:rPr>
              <a:t>населения</a:t>
            </a:r>
          </a:p>
        </p:txBody>
      </p:sp>
      <p:sp>
        <p:nvSpPr>
          <p:cNvPr id="38" name="Rectangle 64"/>
          <p:cNvSpPr>
            <a:spLocks noChangeArrowheads="1"/>
          </p:cNvSpPr>
          <p:nvPr/>
        </p:nvSpPr>
        <p:spPr bwMode="auto">
          <a:xfrm>
            <a:off x="8314005" y="5412125"/>
            <a:ext cx="761981" cy="1026505"/>
          </a:xfrm>
          <a:prstGeom prst="rect">
            <a:avLst/>
          </a:prstGeom>
          <a:gradFill rotWithShape="1">
            <a:gsLst>
              <a:gs pos="0">
                <a:schemeClr val="folHlink">
                  <a:alpha val="64998"/>
                </a:schemeClr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" name="Rectangle 33"/>
          <p:cNvSpPr>
            <a:spLocks noChangeArrowheads="1"/>
          </p:cNvSpPr>
          <p:nvPr/>
        </p:nvSpPr>
        <p:spPr bwMode="auto">
          <a:xfrm>
            <a:off x="7522666" y="5404013"/>
            <a:ext cx="7633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Calibri" pitchFamily="34" charset="0"/>
                <a:cs typeface="Times New Roman" pitchFamily="18" charset="0"/>
              </a:rPr>
              <a:t>240,8 </a:t>
            </a:r>
            <a:endParaRPr lang="ru-RU" altLang="ru-RU" sz="1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" name="Rectangle 69"/>
          <p:cNvSpPr>
            <a:spLocks noChangeArrowheads="1"/>
          </p:cNvSpPr>
          <p:nvPr/>
        </p:nvSpPr>
        <p:spPr bwMode="auto">
          <a:xfrm>
            <a:off x="7450405" y="5928124"/>
            <a:ext cx="863600" cy="5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прогноз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D22CE01F-4263-494F-852D-BDB3DA994196}"/>
              </a:ext>
            </a:extLst>
          </p:cNvPr>
          <p:cNvCxnSpPr>
            <a:cxnSpLocks/>
          </p:cNvCxnSpPr>
          <p:nvPr/>
        </p:nvCxnSpPr>
        <p:spPr>
          <a:xfrm>
            <a:off x="304800" y="44624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трелка: пятиугольник 2">
            <a:extLst>
              <a:ext uri="{FF2B5EF4-FFF2-40B4-BE49-F238E27FC236}">
                <a16:creationId xmlns="" xmlns:a16="http://schemas.microsoft.com/office/drawing/2014/main" id="{CC305C93-0CE3-42C9-B36D-36D9E2F967EC}"/>
              </a:ext>
            </a:extLst>
          </p:cNvPr>
          <p:cNvSpPr/>
          <p:nvPr/>
        </p:nvSpPr>
        <p:spPr>
          <a:xfrm>
            <a:off x="4492632" y="2747819"/>
            <a:ext cx="249236" cy="420963"/>
          </a:xfrm>
          <a:prstGeom prst="homePlat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: пятиугольник 44">
            <a:extLst>
              <a:ext uri="{FF2B5EF4-FFF2-40B4-BE49-F238E27FC236}">
                <a16:creationId xmlns="" xmlns:a16="http://schemas.microsoft.com/office/drawing/2014/main" id="{64333F22-677C-4383-B9CA-BB79F055160B}"/>
              </a:ext>
            </a:extLst>
          </p:cNvPr>
          <p:cNvSpPr/>
          <p:nvPr/>
        </p:nvSpPr>
        <p:spPr>
          <a:xfrm>
            <a:off x="4466780" y="3861048"/>
            <a:ext cx="249236" cy="420963"/>
          </a:xfrm>
          <a:prstGeom prst="homePlat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Rectangle 69"/>
          <p:cNvSpPr>
            <a:spLocks noChangeArrowheads="1"/>
          </p:cNvSpPr>
          <p:nvPr/>
        </p:nvSpPr>
        <p:spPr bwMode="auto">
          <a:xfrm>
            <a:off x="8279971" y="5904310"/>
            <a:ext cx="863600" cy="5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2023</a:t>
            </a:r>
            <a:endParaRPr lang="ru-RU" altLang="ru-RU" sz="14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прогноз</a:t>
            </a: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8333387" y="5404013"/>
            <a:ext cx="7633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Calibri" pitchFamily="34" charset="0"/>
                <a:cs typeface="Times New Roman" pitchFamily="18" charset="0"/>
              </a:rPr>
              <a:t>239,4 </a:t>
            </a:r>
            <a:endParaRPr lang="ru-RU" altLang="ru-RU" sz="1800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28E14A04-D230-4079-BA0B-C64C9474F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3" y="-2732"/>
            <a:ext cx="9155583" cy="686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DAA0A1DD-73B9-4D25-9D3C-65B8BE29A690}"/>
              </a:ext>
            </a:extLst>
          </p:cNvPr>
          <p:cNvSpPr/>
          <p:nvPr/>
        </p:nvSpPr>
        <p:spPr>
          <a:xfrm>
            <a:off x="-7615" y="0"/>
            <a:ext cx="9144000" cy="952530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D6775D26-E376-4721-9343-80AE40F07136}"/>
              </a:ext>
            </a:extLst>
          </p:cNvPr>
          <p:cNvCxnSpPr>
            <a:cxnSpLocks/>
          </p:cNvCxnSpPr>
          <p:nvPr/>
        </p:nvCxnSpPr>
        <p:spPr>
          <a:xfrm>
            <a:off x="304800" y="44624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Rectangle 52"/>
          <p:cNvSpPr>
            <a:spLocks noChangeArrowheads="1"/>
          </p:cNvSpPr>
          <p:nvPr/>
        </p:nvSpPr>
        <p:spPr bwMode="auto">
          <a:xfrm>
            <a:off x="105801" y="2636912"/>
            <a:ext cx="720725" cy="1730315"/>
          </a:xfrm>
          <a:prstGeom prst="rect">
            <a:avLst/>
          </a:prstGeom>
          <a:gradFill rotWithShape="1">
            <a:gsLst>
              <a:gs pos="0">
                <a:srgbClr val="66CCFF">
                  <a:alpha val="64998"/>
                </a:srgbClr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628" name="Rectangle 53"/>
          <p:cNvSpPr>
            <a:spLocks noChangeArrowheads="1"/>
          </p:cNvSpPr>
          <p:nvPr/>
        </p:nvSpPr>
        <p:spPr bwMode="auto">
          <a:xfrm>
            <a:off x="899551" y="3110516"/>
            <a:ext cx="720725" cy="1256704"/>
          </a:xfrm>
          <a:prstGeom prst="rect">
            <a:avLst/>
          </a:prstGeom>
          <a:gradFill rotWithShape="1">
            <a:gsLst>
              <a:gs pos="0">
                <a:srgbClr val="66CCFF">
                  <a:alpha val="64998"/>
                </a:srgbClr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629" name="Rectangle 54"/>
          <p:cNvSpPr>
            <a:spLocks noChangeArrowheads="1"/>
          </p:cNvSpPr>
          <p:nvPr/>
        </p:nvSpPr>
        <p:spPr bwMode="auto">
          <a:xfrm>
            <a:off x="1691680" y="3029309"/>
            <a:ext cx="720725" cy="1337910"/>
          </a:xfrm>
          <a:prstGeom prst="rect">
            <a:avLst/>
          </a:prstGeom>
          <a:gradFill rotWithShape="1">
            <a:gsLst>
              <a:gs pos="0">
                <a:srgbClr val="66CCFF">
                  <a:alpha val="64998"/>
                </a:srgbClr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630" name="Rectangle 55"/>
          <p:cNvSpPr>
            <a:spLocks noChangeArrowheads="1"/>
          </p:cNvSpPr>
          <p:nvPr/>
        </p:nvSpPr>
        <p:spPr bwMode="auto">
          <a:xfrm>
            <a:off x="2483768" y="2890784"/>
            <a:ext cx="721444" cy="1476436"/>
          </a:xfrm>
          <a:prstGeom prst="rect">
            <a:avLst/>
          </a:prstGeom>
          <a:gradFill rotWithShape="1">
            <a:gsLst>
              <a:gs pos="0">
                <a:srgbClr val="66CCFF">
                  <a:alpha val="64998"/>
                </a:srgbClr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631" name="Rectangle 21"/>
          <p:cNvSpPr>
            <a:spLocks noChangeArrowheads="1"/>
          </p:cNvSpPr>
          <p:nvPr/>
        </p:nvSpPr>
        <p:spPr bwMode="auto">
          <a:xfrm>
            <a:off x="971600" y="2313089"/>
            <a:ext cx="7920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6 945</a:t>
            </a:r>
            <a:endParaRPr lang="ru-RU" altLang="ru-RU" sz="20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632" name="Rectangle 22"/>
          <p:cNvSpPr>
            <a:spLocks noChangeArrowheads="1"/>
          </p:cNvSpPr>
          <p:nvPr/>
        </p:nvSpPr>
        <p:spPr bwMode="auto">
          <a:xfrm>
            <a:off x="1674234" y="1988840"/>
            <a:ext cx="9525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7 </a:t>
            </a:r>
            <a:r>
              <a:rPr lang="ru-RU" altLang="ru-RU" sz="20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014,5</a:t>
            </a:r>
            <a:endParaRPr lang="ru-RU" altLang="ru-RU" sz="20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633" name="Rectangle 28"/>
          <p:cNvSpPr>
            <a:spLocks noChangeArrowheads="1"/>
          </p:cNvSpPr>
          <p:nvPr/>
        </p:nvSpPr>
        <p:spPr bwMode="auto">
          <a:xfrm>
            <a:off x="35940" y="1844824"/>
            <a:ext cx="7905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7 </a:t>
            </a:r>
            <a:r>
              <a:rPr lang="ru-RU" altLang="ru-RU" sz="20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426</a:t>
            </a:r>
            <a:endParaRPr lang="ru-RU" altLang="ru-RU" sz="20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634" name="Rectangle 49"/>
          <p:cNvSpPr>
            <a:spLocks noChangeArrowheads="1"/>
          </p:cNvSpPr>
          <p:nvPr/>
        </p:nvSpPr>
        <p:spPr bwMode="auto">
          <a:xfrm>
            <a:off x="2626750" y="1988840"/>
            <a:ext cx="7931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7 </a:t>
            </a:r>
            <a:r>
              <a:rPr lang="ru-RU" altLang="ru-RU" sz="20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084</a:t>
            </a:r>
            <a:endParaRPr lang="ru-RU" altLang="ru-RU" sz="20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635" name="Rectangle 23"/>
          <p:cNvSpPr>
            <a:spLocks noChangeArrowheads="1"/>
          </p:cNvSpPr>
          <p:nvPr/>
        </p:nvSpPr>
        <p:spPr bwMode="auto">
          <a:xfrm>
            <a:off x="2411760" y="3848374"/>
            <a:ext cx="8620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636" name="Rectangle 24"/>
          <p:cNvSpPr>
            <a:spLocks noChangeArrowheads="1"/>
          </p:cNvSpPr>
          <p:nvPr/>
        </p:nvSpPr>
        <p:spPr bwMode="auto">
          <a:xfrm>
            <a:off x="826520" y="3848374"/>
            <a:ext cx="862013" cy="5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2020</a:t>
            </a:r>
            <a:endParaRPr lang="ru-RU" altLang="ru-RU" sz="14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оценка</a:t>
            </a:r>
          </a:p>
        </p:txBody>
      </p:sp>
      <p:sp>
        <p:nvSpPr>
          <p:cNvPr id="26637" name="Rectangle 25"/>
          <p:cNvSpPr>
            <a:spLocks noChangeArrowheads="1"/>
          </p:cNvSpPr>
          <p:nvPr/>
        </p:nvSpPr>
        <p:spPr bwMode="auto">
          <a:xfrm>
            <a:off x="1547664" y="3848374"/>
            <a:ext cx="935038" cy="5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2021</a:t>
            </a:r>
            <a:endParaRPr lang="ru-RU" altLang="ru-RU" sz="14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прогноз</a:t>
            </a:r>
          </a:p>
        </p:txBody>
      </p:sp>
      <p:sp>
        <p:nvSpPr>
          <p:cNvPr id="26638" name="Rectangle 27"/>
          <p:cNvSpPr>
            <a:spLocks noChangeArrowheads="1"/>
          </p:cNvSpPr>
          <p:nvPr/>
        </p:nvSpPr>
        <p:spPr bwMode="auto">
          <a:xfrm>
            <a:off x="35940" y="3848374"/>
            <a:ext cx="863600" cy="5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2019</a:t>
            </a:r>
            <a:endParaRPr lang="ru-RU" altLang="ru-RU" sz="14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факт</a:t>
            </a:r>
          </a:p>
        </p:txBody>
      </p:sp>
      <p:sp>
        <p:nvSpPr>
          <p:cNvPr id="26639" name="AutoShape 61"/>
          <p:cNvSpPr>
            <a:spLocks noChangeArrowheads="1"/>
          </p:cNvSpPr>
          <p:nvPr/>
        </p:nvSpPr>
        <p:spPr bwMode="auto">
          <a:xfrm>
            <a:off x="395536" y="2204864"/>
            <a:ext cx="215900" cy="216451"/>
          </a:xfrm>
          <a:prstGeom prst="flowChartDecision">
            <a:avLst/>
          </a:prstGeom>
          <a:gradFill rotWithShape="1">
            <a:gsLst>
              <a:gs pos="0">
                <a:schemeClr val="folHlink">
                  <a:alpha val="99001"/>
                </a:schemeClr>
              </a:gs>
              <a:gs pos="100000">
                <a:srgbClr val="00CC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640" name="AutoShape 63"/>
          <p:cNvSpPr>
            <a:spLocks noChangeArrowheads="1"/>
          </p:cNvSpPr>
          <p:nvPr/>
        </p:nvSpPr>
        <p:spPr bwMode="auto">
          <a:xfrm>
            <a:off x="1257526" y="2755079"/>
            <a:ext cx="215900" cy="216451"/>
          </a:xfrm>
          <a:prstGeom prst="flowChartDecision">
            <a:avLst/>
          </a:prstGeom>
          <a:gradFill rotWithShape="1">
            <a:gsLst>
              <a:gs pos="0">
                <a:schemeClr val="folHlink">
                  <a:alpha val="99001"/>
                </a:schemeClr>
              </a:gs>
              <a:gs pos="100000">
                <a:srgbClr val="00CC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641" name="AutoShape 64"/>
          <p:cNvSpPr>
            <a:spLocks noChangeArrowheads="1"/>
          </p:cNvSpPr>
          <p:nvPr/>
        </p:nvSpPr>
        <p:spPr bwMode="auto">
          <a:xfrm>
            <a:off x="1944092" y="2693202"/>
            <a:ext cx="215900" cy="216451"/>
          </a:xfrm>
          <a:prstGeom prst="flowChartDecision">
            <a:avLst/>
          </a:prstGeom>
          <a:gradFill rotWithShape="1">
            <a:gsLst>
              <a:gs pos="0">
                <a:schemeClr val="folHlink">
                  <a:alpha val="99001"/>
                </a:schemeClr>
              </a:gs>
              <a:gs pos="100000">
                <a:srgbClr val="00CC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642" name="AutoShape 65"/>
          <p:cNvSpPr>
            <a:spLocks noChangeArrowheads="1"/>
          </p:cNvSpPr>
          <p:nvPr/>
        </p:nvSpPr>
        <p:spPr bwMode="auto">
          <a:xfrm>
            <a:off x="2762475" y="2509976"/>
            <a:ext cx="215900" cy="216451"/>
          </a:xfrm>
          <a:prstGeom prst="flowChartDecision">
            <a:avLst/>
          </a:prstGeom>
          <a:gradFill rotWithShape="1">
            <a:gsLst>
              <a:gs pos="0">
                <a:schemeClr val="folHlink">
                  <a:alpha val="99001"/>
                </a:schemeClr>
              </a:gs>
              <a:gs pos="100000">
                <a:srgbClr val="00CC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643" name="Line 66"/>
          <p:cNvSpPr>
            <a:spLocks noChangeShapeType="1"/>
          </p:cNvSpPr>
          <p:nvPr/>
        </p:nvSpPr>
        <p:spPr bwMode="auto">
          <a:xfrm>
            <a:off x="503486" y="2313089"/>
            <a:ext cx="754040" cy="533016"/>
          </a:xfrm>
          <a:prstGeom prst="line">
            <a:avLst/>
          </a:prstGeom>
          <a:noFill/>
          <a:ln w="41275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4" name="Line 67"/>
          <p:cNvSpPr>
            <a:spLocks noChangeShapeType="1"/>
          </p:cNvSpPr>
          <p:nvPr/>
        </p:nvSpPr>
        <p:spPr bwMode="auto">
          <a:xfrm flipV="1">
            <a:off x="1426722" y="2801426"/>
            <a:ext cx="517370" cy="67017"/>
          </a:xfrm>
          <a:prstGeom prst="line">
            <a:avLst/>
          </a:prstGeom>
          <a:noFill/>
          <a:ln w="41275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5" name="Line 68"/>
          <p:cNvSpPr>
            <a:spLocks noChangeShapeType="1"/>
          </p:cNvSpPr>
          <p:nvPr/>
        </p:nvSpPr>
        <p:spPr bwMode="auto">
          <a:xfrm flipV="1">
            <a:off x="2121915" y="2636911"/>
            <a:ext cx="640560" cy="129563"/>
          </a:xfrm>
          <a:prstGeom prst="line">
            <a:avLst/>
          </a:prstGeom>
          <a:noFill/>
          <a:ln w="41275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55" name="AutoShape 82"/>
          <p:cNvSpPr>
            <a:spLocks noChangeArrowheads="1"/>
          </p:cNvSpPr>
          <p:nvPr/>
        </p:nvSpPr>
        <p:spPr bwMode="auto">
          <a:xfrm>
            <a:off x="4643724" y="2043769"/>
            <a:ext cx="4176748" cy="1077218"/>
          </a:xfrm>
          <a:prstGeom prst="hexagon">
            <a:avLst>
              <a:gd name="adj" fmla="val 23566"/>
              <a:gd name="vf" fmla="val 115470"/>
            </a:avLst>
          </a:prstGeom>
          <a:solidFill>
            <a:srgbClr val="3366FF">
              <a:alpha val="3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657" name="Rectangle 41"/>
          <p:cNvSpPr>
            <a:spLocks noChangeArrowheads="1"/>
          </p:cNvSpPr>
          <p:nvPr/>
        </p:nvSpPr>
        <p:spPr bwMode="auto">
          <a:xfrm>
            <a:off x="5004048" y="2043768"/>
            <a:ext cx="388843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41338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 2021 года ожидается </a:t>
            </a:r>
            <a:r>
              <a:rPr lang="ru-RU" altLang="ru-RU" sz="16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рост за счет увеличения </a:t>
            </a:r>
            <a:r>
              <a:rPr lang="ru-RU" altLang="ru-RU" sz="16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оборота </a:t>
            </a:r>
            <a:r>
              <a:rPr lang="ru-RU" altLang="ru-RU" sz="16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малого и среднего бизнеса </a:t>
            </a:r>
            <a:r>
              <a:rPr lang="ru-RU" altLang="ru-RU" sz="16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 наращивание </a:t>
            </a:r>
            <a:r>
              <a:rPr lang="ru-RU" altLang="ru-RU" sz="16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их </a:t>
            </a:r>
            <a:r>
              <a:rPr lang="ru-RU" altLang="ru-RU" sz="16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производственного потенциала</a:t>
            </a:r>
            <a:endParaRPr lang="ru-RU" altLang="ru-RU" sz="16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658" name="AutoShape 81"/>
          <p:cNvSpPr>
            <a:spLocks noChangeArrowheads="1"/>
          </p:cNvSpPr>
          <p:nvPr/>
        </p:nvSpPr>
        <p:spPr bwMode="auto">
          <a:xfrm flipH="1">
            <a:off x="4067225" y="3415093"/>
            <a:ext cx="4969260" cy="3038244"/>
          </a:xfrm>
          <a:prstGeom prst="hexagon">
            <a:avLst>
              <a:gd name="adj" fmla="val 9979"/>
              <a:gd name="vf" fmla="val 115470"/>
            </a:avLst>
          </a:prstGeom>
          <a:solidFill>
            <a:srgbClr val="FF0000">
              <a:alpha val="3800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ru-RU" altLang="ru-RU" sz="1600" i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Снижение </a:t>
            </a:r>
            <a:r>
              <a:rPr lang="ru-RU" altLang="ru-RU" sz="16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количества субъектов </a:t>
            </a:r>
            <a:r>
              <a:rPr lang="ru-RU" altLang="ru-RU" sz="1600" i="1" dirty="0" err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МиСП</a:t>
            </a:r>
            <a:r>
              <a:rPr lang="ru-RU" altLang="ru-RU" sz="16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к концу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2020 </a:t>
            </a:r>
            <a:r>
              <a:rPr lang="ru-RU" altLang="ru-RU" sz="16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г. по отношению к уровню </a:t>
            </a:r>
            <a:r>
              <a:rPr lang="ru-RU" altLang="ru-RU" sz="16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2019 </a:t>
            </a:r>
            <a:r>
              <a:rPr lang="ru-RU" altLang="ru-RU" sz="16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г. </a:t>
            </a:r>
            <a:endParaRPr lang="ru-RU" altLang="ru-RU" sz="1600" i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обусловлено ограничительными мерами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в условиях сложной эпидемиологической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обстановки, что повлекло сокращение спроса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на потребительские товары и услуги.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Кроме того, введение с 01 июля </a:t>
            </a:r>
            <a:r>
              <a:rPr lang="ru-RU" altLang="ru-RU" sz="16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2020г. специального</a:t>
            </a:r>
            <a:endParaRPr lang="ru-RU" altLang="ru-RU" sz="1600" i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налогового </a:t>
            </a:r>
            <a:r>
              <a:rPr lang="ru-RU" altLang="ru-RU" sz="16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режима «Налог на </a:t>
            </a:r>
            <a:r>
              <a:rPr lang="ru-RU" altLang="ru-RU" sz="16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профессиональный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доход» </a:t>
            </a:r>
            <a:r>
              <a:rPr lang="ru-RU" altLang="ru-RU" sz="16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способствует снятию </a:t>
            </a:r>
            <a:r>
              <a:rPr lang="ru-RU" altLang="ru-RU" sz="16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 регистрации </a:t>
            </a:r>
            <a:endParaRPr lang="ru-RU" altLang="ru-RU" sz="1600" i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индивидуальных предпринимателей</a:t>
            </a:r>
            <a:r>
              <a:rPr lang="ru-RU" altLang="ru-RU" sz="16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,</a:t>
            </a:r>
            <a:endParaRPr lang="ru-RU" altLang="ru-RU" sz="1600" i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не </a:t>
            </a:r>
            <a:r>
              <a:rPr lang="ru-RU" altLang="ru-RU" sz="16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имеющих </a:t>
            </a:r>
            <a:r>
              <a:rPr lang="ru-RU" altLang="ru-RU" sz="16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наемных работников</a:t>
            </a:r>
            <a:r>
              <a:rPr lang="ru-RU" altLang="ru-RU" sz="16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altLang="ru-RU" sz="16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регистрации в </a:t>
            </a:r>
            <a:r>
              <a:rPr lang="ru-RU" altLang="ru-RU" sz="16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качестве </a:t>
            </a:r>
            <a:r>
              <a:rPr lang="ru-RU" altLang="ru-RU" sz="1600" i="1" dirty="0" err="1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самозанятых</a:t>
            </a:r>
            <a:r>
              <a:rPr lang="ru-RU" altLang="ru-RU" sz="16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граждан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altLang="ru-RU" sz="18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659" name="AutoShape 46"/>
          <p:cNvSpPr>
            <a:spLocks noChangeArrowheads="1"/>
          </p:cNvSpPr>
          <p:nvPr/>
        </p:nvSpPr>
        <p:spPr bwMode="auto">
          <a:xfrm>
            <a:off x="107950" y="1047247"/>
            <a:ext cx="7848600" cy="650945"/>
          </a:xfrm>
          <a:prstGeom prst="homePlate">
            <a:avLst>
              <a:gd name="adj" fmla="val 126141"/>
            </a:avLst>
          </a:prstGeom>
          <a:gradFill rotWithShape="1">
            <a:gsLst>
              <a:gs pos="0">
                <a:srgbClr val="3366FF">
                  <a:alpha val="46001"/>
                </a:srgbClr>
              </a:gs>
              <a:gs pos="100000">
                <a:srgbClr val="33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660" name="Rectangle 75"/>
          <p:cNvSpPr>
            <a:spLocks noChangeArrowheads="1"/>
          </p:cNvSpPr>
          <p:nvPr/>
        </p:nvSpPr>
        <p:spPr bwMode="auto">
          <a:xfrm>
            <a:off x="107950" y="974036"/>
            <a:ext cx="7056438" cy="67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9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Количество субъектов малого и среднего предпринимательства- фактических налогоплательщиков, </a:t>
            </a:r>
            <a:endParaRPr lang="ru-RU" altLang="ru-RU" sz="1900" b="0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4848" y="-27384"/>
            <a:ext cx="8229600" cy="728931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kern="1200" dirty="0">
                <a:solidFill>
                  <a:srgbClr val="FFFFFF"/>
                </a:solidFill>
                <a:latin typeface="Calibri"/>
                <a:ea typeface="+mn-ea"/>
                <a:cs typeface="Times New Roman"/>
              </a:rPr>
              <a:t>ОСНОВНЫЕ ПОКАЗАТЕЛИ </a:t>
            </a:r>
            <a:r>
              <a:rPr lang="ru-RU" dirty="0"/>
              <a:t/>
            </a:r>
            <a:br>
              <a:rPr lang="ru-RU" dirty="0"/>
            </a:br>
            <a:r>
              <a:rPr lang="ru-RU" sz="2000" b="1" kern="1200" dirty="0">
                <a:solidFill>
                  <a:srgbClr val="FFFFFF"/>
                </a:solidFill>
                <a:latin typeface="Calibri"/>
                <a:ea typeface="+mn-ea"/>
                <a:cs typeface="Times New Roman"/>
              </a:rPr>
              <a:t>СОЦИАЛЬНО-ЭКОНОМИЧЕСКОГО РАЗВИТИЯ ГОРОДА</a:t>
            </a:r>
            <a:endParaRPr lang="ru-RU" dirty="0"/>
          </a:p>
        </p:txBody>
      </p:sp>
      <p:sp>
        <p:nvSpPr>
          <p:cNvPr id="40" name="Rectangle 55"/>
          <p:cNvSpPr>
            <a:spLocks noChangeArrowheads="1"/>
          </p:cNvSpPr>
          <p:nvPr/>
        </p:nvSpPr>
        <p:spPr bwMode="auto">
          <a:xfrm>
            <a:off x="3293008" y="2766476"/>
            <a:ext cx="774217" cy="1606879"/>
          </a:xfrm>
          <a:prstGeom prst="rect">
            <a:avLst/>
          </a:prstGeom>
          <a:gradFill rotWithShape="1">
            <a:gsLst>
              <a:gs pos="0">
                <a:srgbClr val="66CCFF">
                  <a:alpha val="64998"/>
                </a:srgbClr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" name="Rectangle 23"/>
          <p:cNvSpPr>
            <a:spLocks noChangeArrowheads="1"/>
          </p:cNvSpPr>
          <p:nvPr/>
        </p:nvSpPr>
        <p:spPr bwMode="auto">
          <a:xfrm>
            <a:off x="2447842" y="3606122"/>
            <a:ext cx="84516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i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прогноз</a:t>
            </a:r>
            <a:endParaRPr lang="ru-RU" altLang="ru-RU" sz="14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2" name="Rectangle 23"/>
          <p:cNvSpPr>
            <a:spLocks noChangeArrowheads="1"/>
          </p:cNvSpPr>
          <p:nvPr/>
        </p:nvSpPr>
        <p:spPr bwMode="auto">
          <a:xfrm>
            <a:off x="3205212" y="3881727"/>
            <a:ext cx="862012" cy="5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2023</a:t>
            </a:r>
            <a:endParaRPr lang="ru-RU" altLang="ru-RU" sz="14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прогноз</a:t>
            </a:r>
          </a:p>
        </p:txBody>
      </p:sp>
      <p:sp>
        <p:nvSpPr>
          <p:cNvPr id="44" name="Line 68"/>
          <p:cNvSpPr>
            <a:spLocks noChangeShapeType="1"/>
          </p:cNvSpPr>
          <p:nvPr/>
        </p:nvSpPr>
        <p:spPr bwMode="auto">
          <a:xfrm flipV="1">
            <a:off x="2978375" y="2492893"/>
            <a:ext cx="656926" cy="125307"/>
          </a:xfrm>
          <a:prstGeom prst="line">
            <a:avLst/>
          </a:prstGeom>
          <a:noFill/>
          <a:ln w="41275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" name="AutoShape 61"/>
          <p:cNvSpPr>
            <a:spLocks noChangeArrowheads="1"/>
          </p:cNvSpPr>
          <p:nvPr/>
        </p:nvSpPr>
        <p:spPr bwMode="auto">
          <a:xfrm>
            <a:off x="3635301" y="2384668"/>
            <a:ext cx="215900" cy="216451"/>
          </a:xfrm>
          <a:prstGeom prst="flowChartDecision">
            <a:avLst/>
          </a:prstGeom>
          <a:gradFill rotWithShape="1">
            <a:gsLst>
              <a:gs pos="0">
                <a:schemeClr val="folHlink">
                  <a:alpha val="99001"/>
                </a:schemeClr>
              </a:gs>
              <a:gs pos="100000">
                <a:srgbClr val="00CC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" name="Rectangle 49"/>
          <p:cNvSpPr>
            <a:spLocks noChangeArrowheads="1"/>
          </p:cNvSpPr>
          <p:nvPr/>
        </p:nvSpPr>
        <p:spPr bwMode="auto">
          <a:xfrm>
            <a:off x="3419871" y="1844824"/>
            <a:ext cx="11181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7 </a:t>
            </a:r>
            <a:r>
              <a:rPr lang="ru-RU" altLang="ru-RU" sz="20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154,8</a:t>
            </a:r>
            <a:endParaRPr lang="ru-RU" altLang="ru-RU" sz="20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2F80A82-6C76-405B-B1AD-EA710CCD5987}"/>
              </a:ext>
            </a:extLst>
          </p:cNvPr>
          <p:cNvSpPr/>
          <p:nvPr/>
        </p:nvSpPr>
        <p:spPr>
          <a:xfrm>
            <a:off x="3744119" y="1276726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единиц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6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CAA81E8A-89D4-4571-9D25-B0EF60B07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" y="-13907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56"/>
          <p:cNvSpPr>
            <a:spLocks noChangeArrowheads="1"/>
          </p:cNvSpPr>
          <p:nvPr/>
        </p:nvSpPr>
        <p:spPr bwMode="auto">
          <a:xfrm>
            <a:off x="4865688" y="127324"/>
            <a:ext cx="184150" cy="401071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52" name="AutoShape 57"/>
          <p:cNvSpPr>
            <a:spLocks noChangeArrowheads="1"/>
          </p:cNvSpPr>
          <p:nvPr/>
        </p:nvSpPr>
        <p:spPr bwMode="auto">
          <a:xfrm>
            <a:off x="468313" y="1115679"/>
            <a:ext cx="7848600" cy="367648"/>
          </a:xfrm>
          <a:prstGeom prst="homePlate">
            <a:avLst>
              <a:gd name="adj" fmla="val 273280"/>
            </a:avLst>
          </a:prstGeom>
          <a:gradFill rotWithShape="1">
            <a:gsLst>
              <a:gs pos="0">
                <a:srgbClr val="3366FF">
                  <a:alpha val="90999"/>
                </a:srgbClr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53" name="Rectangle 58"/>
          <p:cNvSpPr>
            <a:spLocks noChangeArrowheads="1"/>
          </p:cNvSpPr>
          <p:nvPr/>
        </p:nvSpPr>
        <p:spPr bwMode="auto">
          <a:xfrm>
            <a:off x="804864" y="1112496"/>
            <a:ext cx="55001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Уровень регистрируемой </a:t>
            </a:r>
            <a:r>
              <a:rPr lang="ru-RU" altLang="ru-RU" sz="18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безработицы </a:t>
            </a: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на конец года</a:t>
            </a:r>
          </a:p>
        </p:txBody>
      </p:sp>
      <p:sp>
        <p:nvSpPr>
          <p:cNvPr id="27654" name="Rectangle 59"/>
          <p:cNvSpPr>
            <a:spLocks noChangeArrowheads="1"/>
          </p:cNvSpPr>
          <p:nvPr/>
        </p:nvSpPr>
        <p:spPr bwMode="auto">
          <a:xfrm>
            <a:off x="1475060" y="2579289"/>
            <a:ext cx="900113" cy="1945556"/>
          </a:xfrm>
          <a:prstGeom prst="rect">
            <a:avLst/>
          </a:prstGeom>
          <a:gradFill rotWithShape="1">
            <a:gsLst>
              <a:gs pos="0">
                <a:srgbClr val="66CCFF">
                  <a:alpha val="64998"/>
                </a:srgbClr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55" name="Rectangle 60"/>
          <p:cNvSpPr>
            <a:spLocks noChangeArrowheads="1"/>
          </p:cNvSpPr>
          <p:nvPr/>
        </p:nvSpPr>
        <p:spPr bwMode="auto">
          <a:xfrm>
            <a:off x="2518842" y="2795313"/>
            <a:ext cx="865199" cy="1729531"/>
          </a:xfrm>
          <a:prstGeom prst="rect">
            <a:avLst/>
          </a:prstGeom>
          <a:gradFill rotWithShape="1">
            <a:gsLst>
              <a:gs pos="0">
                <a:srgbClr val="66CCFF">
                  <a:alpha val="64998"/>
                </a:srgbClr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56" name="Rectangle 61"/>
          <p:cNvSpPr>
            <a:spLocks noChangeArrowheads="1"/>
          </p:cNvSpPr>
          <p:nvPr/>
        </p:nvSpPr>
        <p:spPr bwMode="auto">
          <a:xfrm>
            <a:off x="3491991" y="2996953"/>
            <a:ext cx="791358" cy="1527892"/>
          </a:xfrm>
          <a:prstGeom prst="rect">
            <a:avLst/>
          </a:prstGeom>
          <a:gradFill rotWithShape="1">
            <a:gsLst>
              <a:gs pos="0">
                <a:srgbClr val="66CCFF">
                  <a:alpha val="64998"/>
                </a:srgbClr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57" name="Rectangle 62"/>
          <p:cNvSpPr>
            <a:spLocks noChangeArrowheads="1"/>
          </p:cNvSpPr>
          <p:nvPr/>
        </p:nvSpPr>
        <p:spPr bwMode="auto">
          <a:xfrm>
            <a:off x="4430653" y="3356992"/>
            <a:ext cx="786939" cy="1167853"/>
          </a:xfrm>
          <a:prstGeom prst="rect">
            <a:avLst/>
          </a:prstGeom>
          <a:gradFill rotWithShape="1">
            <a:gsLst>
              <a:gs pos="0">
                <a:srgbClr val="66CCFF">
                  <a:alpha val="64998"/>
                </a:srgbClr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58" name="Rectangle 63"/>
          <p:cNvSpPr>
            <a:spLocks noChangeArrowheads="1"/>
          </p:cNvSpPr>
          <p:nvPr/>
        </p:nvSpPr>
        <p:spPr bwMode="auto">
          <a:xfrm>
            <a:off x="2699792" y="1972870"/>
            <a:ext cx="6842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2,3</a:t>
            </a:r>
            <a:endParaRPr lang="ru-RU" altLang="ru-RU" sz="20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59" name="Rectangle 64"/>
          <p:cNvSpPr>
            <a:spLocks noChangeArrowheads="1"/>
          </p:cNvSpPr>
          <p:nvPr/>
        </p:nvSpPr>
        <p:spPr bwMode="auto">
          <a:xfrm>
            <a:off x="3633267" y="2227050"/>
            <a:ext cx="6500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1,5</a:t>
            </a:r>
            <a:endParaRPr lang="ru-RU" altLang="ru-RU" sz="20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60" name="Rectangle 65"/>
          <p:cNvSpPr>
            <a:spLocks noChangeArrowheads="1"/>
          </p:cNvSpPr>
          <p:nvPr/>
        </p:nvSpPr>
        <p:spPr bwMode="auto">
          <a:xfrm>
            <a:off x="1691679" y="1628800"/>
            <a:ext cx="6834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3,0</a:t>
            </a:r>
            <a:endParaRPr lang="ru-RU" altLang="ru-RU" sz="20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61" name="Rectangle 66"/>
          <p:cNvSpPr>
            <a:spLocks noChangeArrowheads="1"/>
          </p:cNvSpPr>
          <p:nvPr/>
        </p:nvSpPr>
        <p:spPr bwMode="auto">
          <a:xfrm>
            <a:off x="4786586" y="2627838"/>
            <a:ext cx="611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0,8</a:t>
            </a:r>
            <a:endParaRPr lang="ru-RU" altLang="ru-RU" sz="20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62" name="Rectangle 67"/>
          <p:cNvSpPr>
            <a:spLocks noChangeArrowheads="1"/>
          </p:cNvSpPr>
          <p:nvPr/>
        </p:nvSpPr>
        <p:spPr bwMode="auto">
          <a:xfrm>
            <a:off x="4355580" y="4007591"/>
            <a:ext cx="862012" cy="5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2023</a:t>
            </a:r>
            <a:endParaRPr lang="ru-RU" altLang="ru-RU" sz="14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прогноз</a:t>
            </a:r>
          </a:p>
        </p:txBody>
      </p:sp>
      <p:sp>
        <p:nvSpPr>
          <p:cNvPr id="27663" name="Rectangle 68"/>
          <p:cNvSpPr>
            <a:spLocks noChangeArrowheads="1"/>
          </p:cNvSpPr>
          <p:nvPr/>
        </p:nvSpPr>
        <p:spPr bwMode="auto">
          <a:xfrm>
            <a:off x="2518842" y="3940918"/>
            <a:ext cx="8651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2021</a:t>
            </a:r>
            <a:endParaRPr lang="ru-RU" altLang="ru-RU" sz="14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прогноз</a:t>
            </a:r>
          </a:p>
        </p:txBody>
      </p:sp>
      <p:sp>
        <p:nvSpPr>
          <p:cNvPr id="27664" name="Rectangle 69"/>
          <p:cNvSpPr>
            <a:spLocks noChangeArrowheads="1"/>
          </p:cNvSpPr>
          <p:nvPr/>
        </p:nvSpPr>
        <p:spPr bwMode="auto">
          <a:xfrm>
            <a:off x="3491991" y="3940918"/>
            <a:ext cx="7913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2022</a:t>
            </a:r>
            <a:endParaRPr lang="ru-RU" altLang="ru-RU" sz="14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прогноз</a:t>
            </a:r>
            <a:endParaRPr lang="ru-RU" altLang="ru-RU" sz="14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65" name="Rectangle 70"/>
          <p:cNvSpPr>
            <a:spLocks noChangeArrowheads="1"/>
          </p:cNvSpPr>
          <p:nvPr/>
        </p:nvSpPr>
        <p:spPr bwMode="auto">
          <a:xfrm>
            <a:off x="1475060" y="3940918"/>
            <a:ext cx="9001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2020</a:t>
            </a:r>
            <a:endParaRPr lang="ru-RU" altLang="ru-RU" sz="14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оценка</a:t>
            </a:r>
          </a:p>
        </p:txBody>
      </p:sp>
      <p:sp>
        <p:nvSpPr>
          <p:cNvPr id="27666" name="AutoShape 71"/>
          <p:cNvSpPr>
            <a:spLocks noChangeArrowheads="1"/>
          </p:cNvSpPr>
          <p:nvPr/>
        </p:nvSpPr>
        <p:spPr bwMode="auto">
          <a:xfrm>
            <a:off x="1871142" y="2115234"/>
            <a:ext cx="215900" cy="216451"/>
          </a:xfrm>
          <a:prstGeom prst="flowChartDecision">
            <a:avLst/>
          </a:prstGeom>
          <a:gradFill rotWithShape="1">
            <a:gsLst>
              <a:gs pos="0">
                <a:schemeClr val="folHlink">
                  <a:alpha val="99001"/>
                </a:schemeClr>
              </a:gs>
              <a:gs pos="100000">
                <a:srgbClr val="00CC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67" name="AutoShape 72"/>
          <p:cNvSpPr>
            <a:spLocks noChangeArrowheads="1"/>
          </p:cNvSpPr>
          <p:nvPr/>
        </p:nvSpPr>
        <p:spPr bwMode="auto">
          <a:xfrm>
            <a:off x="2819439" y="2407119"/>
            <a:ext cx="215900" cy="216451"/>
          </a:xfrm>
          <a:prstGeom prst="flowChartDecision">
            <a:avLst/>
          </a:prstGeom>
          <a:gradFill rotWithShape="1">
            <a:gsLst>
              <a:gs pos="0">
                <a:schemeClr val="folHlink">
                  <a:alpha val="99001"/>
                </a:schemeClr>
              </a:gs>
              <a:gs pos="100000">
                <a:srgbClr val="00CC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68" name="Line 75"/>
          <p:cNvSpPr>
            <a:spLocks noChangeShapeType="1"/>
          </p:cNvSpPr>
          <p:nvPr/>
        </p:nvSpPr>
        <p:spPr bwMode="auto">
          <a:xfrm>
            <a:off x="2078240" y="2227050"/>
            <a:ext cx="774222" cy="279005"/>
          </a:xfrm>
          <a:prstGeom prst="line">
            <a:avLst/>
          </a:prstGeom>
          <a:noFill/>
          <a:ln w="41275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9" name="Rectangle 78"/>
          <p:cNvSpPr>
            <a:spLocks noChangeArrowheads="1"/>
          </p:cNvSpPr>
          <p:nvPr/>
        </p:nvSpPr>
        <p:spPr bwMode="auto">
          <a:xfrm>
            <a:off x="468314" y="3199141"/>
            <a:ext cx="862286" cy="1325709"/>
          </a:xfrm>
          <a:prstGeom prst="rect">
            <a:avLst/>
          </a:prstGeom>
          <a:gradFill rotWithShape="1">
            <a:gsLst>
              <a:gs pos="0">
                <a:srgbClr val="66CCFF">
                  <a:alpha val="64998"/>
                </a:srgbClr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70" name="Rectangle 79"/>
          <p:cNvSpPr>
            <a:spLocks noChangeArrowheads="1"/>
          </p:cNvSpPr>
          <p:nvPr/>
        </p:nvSpPr>
        <p:spPr bwMode="auto">
          <a:xfrm>
            <a:off x="304800" y="2331684"/>
            <a:ext cx="7388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0,9</a:t>
            </a:r>
            <a:endParaRPr lang="ru-RU" altLang="ru-RU" sz="20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71" name="Rectangle 80"/>
          <p:cNvSpPr>
            <a:spLocks noChangeArrowheads="1"/>
          </p:cNvSpPr>
          <p:nvPr/>
        </p:nvSpPr>
        <p:spPr bwMode="auto">
          <a:xfrm>
            <a:off x="468315" y="4005999"/>
            <a:ext cx="8622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2019</a:t>
            </a:r>
            <a:endParaRPr lang="ru-RU" altLang="ru-RU" sz="14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факт</a:t>
            </a:r>
          </a:p>
        </p:txBody>
      </p:sp>
      <p:sp>
        <p:nvSpPr>
          <p:cNvPr id="27672" name="AutoShape 81"/>
          <p:cNvSpPr>
            <a:spLocks noChangeArrowheads="1"/>
          </p:cNvSpPr>
          <p:nvPr/>
        </p:nvSpPr>
        <p:spPr bwMode="auto">
          <a:xfrm>
            <a:off x="670496" y="2860377"/>
            <a:ext cx="215900" cy="216451"/>
          </a:xfrm>
          <a:prstGeom prst="flowChartDecision">
            <a:avLst/>
          </a:prstGeom>
          <a:gradFill rotWithShape="1">
            <a:gsLst>
              <a:gs pos="0">
                <a:schemeClr val="folHlink">
                  <a:alpha val="99001"/>
                </a:schemeClr>
              </a:gs>
              <a:gs pos="100000">
                <a:srgbClr val="00CC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73" name="Line 82"/>
          <p:cNvSpPr>
            <a:spLocks noChangeShapeType="1"/>
          </p:cNvSpPr>
          <p:nvPr/>
        </p:nvSpPr>
        <p:spPr bwMode="auto">
          <a:xfrm flipV="1">
            <a:off x="804865" y="2227049"/>
            <a:ext cx="1120251" cy="713740"/>
          </a:xfrm>
          <a:prstGeom prst="line">
            <a:avLst/>
          </a:prstGeom>
          <a:noFill/>
          <a:ln w="41275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4" name="AutoShape 83"/>
          <p:cNvSpPr>
            <a:spLocks noChangeArrowheads="1"/>
          </p:cNvSpPr>
          <p:nvPr/>
        </p:nvSpPr>
        <p:spPr bwMode="auto">
          <a:xfrm>
            <a:off x="3785908" y="2676694"/>
            <a:ext cx="215900" cy="216451"/>
          </a:xfrm>
          <a:prstGeom prst="flowChartDecision">
            <a:avLst/>
          </a:prstGeom>
          <a:gradFill rotWithShape="1">
            <a:gsLst>
              <a:gs pos="0">
                <a:schemeClr val="folHlink">
                  <a:alpha val="99001"/>
                </a:schemeClr>
              </a:gs>
              <a:gs pos="100000">
                <a:srgbClr val="00CC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75" name="Line 84"/>
          <p:cNvSpPr>
            <a:spLocks noChangeShapeType="1"/>
          </p:cNvSpPr>
          <p:nvPr/>
        </p:nvSpPr>
        <p:spPr bwMode="auto">
          <a:xfrm>
            <a:off x="3035339" y="2564004"/>
            <a:ext cx="780490" cy="160338"/>
          </a:xfrm>
          <a:prstGeom prst="line">
            <a:avLst/>
          </a:prstGeom>
          <a:noFill/>
          <a:ln w="41275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6" name="Line 85"/>
          <p:cNvSpPr>
            <a:spLocks noChangeShapeType="1"/>
          </p:cNvSpPr>
          <p:nvPr/>
        </p:nvSpPr>
        <p:spPr bwMode="auto">
          <a:xfrm>
            <a:off x="3995620" y="2795314"/>
            <a:ext cx="870067" cy="264688"/>
          </a:xfrm>
          <a:prstGeom prst="line">
            <a:avLst/>
          </a:prstGeom>
          <a:noFill/>
          <a:ln w="41275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7" name="AutoShape 86"/>
          <p:cNvSpPr>
            <a:spLocks noChangeArrowheads="1"/>
          </p:cNvSpPr>
          <p:nvPr/>
        </p:nvSpPr>
        <p:spPr bwMode="auto">
          <a:xfrm>
            <a:off x="4876279" y="2982690"/>
            <a:ext cx="215900" cy="216451"/>
          </a:xfrm>
          <a:prstGeom prst="flowChartDecision">
            <a:avLst/>
          </a:prstGeom>
          <a:gradFill rotWithShape="1">
            <a:gsLst>
              <a:gs pos="0">
                <a:schemeClr val="folHlink">
                  <a:alpha val="99001"/>
                </a:schemeClr>
              </a:gs>
              <a:gs pos="100000">
                <a:srgbClr val="00CC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7678" name="Picture 8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92" y="2223461"/>
            <a:ext cx="2447925" cy="204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0" name="Rectangle 90"/>
          <p:cNvSpPr>
            <a:spLocks noChangeArrowheads="1"/>
          </p:cNvSpPr>
          <p:nvPr/>
        </p:nvSpPr>
        <p:spPr bwMode="auto">
          <a:xfrm>
            <a:off x="179388" y="4772874"/>
            <a:ext cx="86410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В связи со сложившейся социально-экономической ситуацией, вызванной пандемией </a:t>
            </a:r>
            <a:r>
              <a:rPr lang="ru-RU" altLang="ru-RU" sz="1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коронавируса</a:t>
            </a:r>
            <a:r>
              <a:rPr lang="ru-RU" altLang="ru-RU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(Сovid-19), </a:t>
            </a:r>
            <a:r>
              <a:rPr lang="ru-RU" altLang="ru-RU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деятельность многих предприятий приостановилась. Как следствие, многие работники </a:t>
            </a:r>
            <a:r>
              <a:rPr lang="ru-RU" alt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потеряли </a:t>
            </a:r>
            <a:r>
              <a:rPr lang="ru-RU" altLang="ru-RU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рабочие места или находятся в отпуске без сохранения заработной платы. </a:t>
            </a:r>
            <a:r>
              <a:rPr lang="ru-RU" alt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Поэтому в 2020 году регистрируется </a:t>
            </a:r>
            <a:r>
              <a:rPr lang="ru-RU" altLang="ru-RU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рост уровня </a:t>
            </a:r>
            <a:r>
              <a:rPr lang="ru-RU" alt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безработицы, который на </a:t>
            </a:r>
            <a:r>
              <a:rPr lang="ru-RU" altLang="ru-RU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01.01.2021 г. оценочно составит </a:t>
            </a:r>
            <a:r>
              <a:rPr lang="ru-RU" alt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3,0 %. </a:t>
            </a:r>
            <a:r>
              <a:rPr lang="ru-RU" altLang="ru-RU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В течение 2021-2023 гг. планируется </a:t>
            </a:r>
            <a:r>
              <a:rPr lang="ru-RU" alt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постепенное снижение </a:t>
            </a:r>
            <a:r>
              <a:rPr lang="ru-RU" altLang="ru-RU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уровня безработицы.</a:t>
            </a:r>
            <a:endParaRPr lang="ru-RU" altLang="ru-RU" sz="16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52E515B3-61F7-426B-8C28-5ACEBDAD248C}"/>
              </a:ext>
            </a:extLst>
          </p:cNvPr>
          <p:cNvSpPr/>
          <p:nvPr/>
        </p:nvSpPr>
        <p:spPr>
          <a:xfrm>
            <a:off x="9526" y="-13907"/>
            <a:ext cx="9144000" cy="972218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F3312CAF-5D0F-4F94-9D06-BC01BC7CC929}"/>
              </a:ext>
            </a:extLst>
          </p:cNvPr>
          <p:cNvCxnSpPr>
            <a:cxnSpLocks/>
          </p:cNvCxnSpPr>
          <p:nvPr/>
        </p:nvCxnSpPr>
        <p:spPr>
          <a:xfrm>
            <a:off x="304800" y="44624"/>
            <a:ext cx="0" cy="91368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5130" y="-271241"/>
            <a:ext cx="8229600" cy="114114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ОСНОВНЫЕ ПОКАЗАТЕЛИ 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20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СОЦИАЛЬНО-ЭКОНОМИЧЕСКОГО РАЗВИТИЯ ГОРОДА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0CAB9DC-F4F1-4471-ACAA-9DC7000502A3}"/>
              </a:ext>
            </a:extLst>
          </p:cNvPr>
          <p:cNvSpPr/>
          <p:nvPr/>
        </p:nvSpPr>
        <p:spPr>
          <a:xfrm>
            <a:off x="385130" y="614419"/>
            <a:ext cx="3674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%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887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Другая 9">
    <a:dk1>
      <a:sysClr val="windowText" lastClr="000000"/>
    </a:dk1>
    <a:lt1>
      <a:srgbClr val="9BCAE3"/>
    </a:lt1>
    <a:dk2>
      <a:srgbClr val="212745"/>
    </a:dk2>
    <a:lt2>
      <a:srgbClr val="31479F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Твердый переплет">
    <a:fillStyleLst>
      <a:solidFill>
        <a:schemeClr val="phClr"/>
      </a:solidFill>
      <a:solidFill>
        <a:schemeClr val="phClr">
          <a:tint val="68000"/>
          <a:shade val="94000"/>
          <a:satMod val="300000"/>
          <a:lumMod val="110000"/>
        </a:schemeClr>
      </a:solidFill>
      <a:gradFill rotWithShape="1">
        <a:gsLst>
          <a:gs pos="0">
            <a:schemeClr val="phClr">
              <a:tint val="94000"/>
              <a:satMod val="180000"/>
              <a:lumMod val="98000"/>
            </a:schemeClr>
          </a:gs>
          <a:gs pos="100000">
            <a:schemeClr val="phClr">
              <a:satMod val="130000"/>
            </a:schemeClr>
          </a:gs>
        </a:gsLst>
        <a:lin ang="5160000" scaled="0"/>
      </a:gradFill>
    </a:fillStyleLst>
    <a:lnStyleLst>
      <a:ln w="12700" cap="flat" cmpd="sng" algn="ctr">
        <a:solidFill>
          <a:schemeClr val="phClr">
            <a:shade val="90000"/>
            <a:lumMod val="90000"/>
          </a:schemeClr>
        </a:solidFill>
        <a:prstDash val="solid"/>
      </a:ln>
      <a:ln w="19050" cap="flat" cmpd="sng" algn="ctr">
        <a:solidFill>
          <a:schemeClr val="phClr">
            <a:shade val="75000"/>
            <a:lumMod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12700" dir="5400000" rotWithShape="0">
            <a:srgbClr val="000000">
              <a:alpha val="1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6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a:effectStyle>
    </a:effectStyleLst>
    <a:bgFillStyleLst>
      <a:solidFill>
        <a:schemeClr val="phClr">
          <a:tint val="96000"/>
          <a:lumMod val="110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3000"/>
              <a:shade val="20000"/>
            </a:schemeClr>
            <a:schemeClr val="phClr">
              <a:tint val="90000"/>
              <a:shade val="85000"/>
              <a:satMod val="115000"/>
            </a:schemeClr>
          </a:duotone>
        </a:blip>
        <a:tile tx="0" ty="0" sx="60000" sy="60000" flip="none" algn="tl"/>
      </a:blipFill>
      <a:blipFill rotWithShape="1">
        <a:blip xmlns:r="http://schemas.openxmlformats.org/officeDocument/2006/relationships" r:embed="rId2">
          <a:duotone>
            <a:schemeClr val="phClr">
              <a:shade val="50000"/>
              <a:satMod val="340000"/>
              <a:lumMod val="40000"/>
            </a:schemeClr>
            <a:schemeClr val="phClr">
              <a:tint val="92000"/>
              <a:shade val="94000"/>
              <a:hueMod val="110000"/>
              <a:satMod val="236000"/>
              <a:lumMod val="12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7194</Words>
  <Application>Microsoft Office PowerPoint</Application>
  <PresentationFormat>Экран (4:3)</PresentationFormat>
  <Paragraphs>2399</Paragraphs>
  <Slides>66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8" baseType="lpstr"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БЫВАЮТ БЮДЖЕТЫ ? </vt:lpstr>
      <vt:lpstr>ОПИСАНИЕ АДМИНИСТРАТИВНОГО ДЕЛЕНИЯ  ГОРОДА КОМСОМОЛЬСКА-НА-АМУРЕ</vt:lpstr>
      <vt:lpstr>ОСНОВНЫЕ ПОКАЗАТЕЛИ  СОЦИАЛЬНО-ЭКОНОМИЧЕСКОГО РАЗВИТИЯ ГОРОДА</vt:lpstr>
      <vt:lpstr>ОСНОВНЫЕ ПОКАЗАТЕЛИ  СОЦИАЛЬНО-ЭКОНОМИЧЕСКОГО РАЗВИТИЯ ГОРОДА</vt:lpstr>
      <vt:lpstr>ОСНОВНЫЕ ПОКАЗАТЕЛИ  СОЦИАЛЬНО-ЭКОНОМИЧЕСКОГО РАЗВИТИЯ ГОРОДА</vt:lpstr>
      <vt:lpstr>ЗА СЧЕТ КАКИХ ДОХОДОВ ФОРМИРУЕТСЯ БЮДЖЕТ?</vt:lpstr>
      <vt:lpstr>УЧАСТИЕ ГРАЖДАН В ФОРМИРОВАНИИ ДОХОДНОЙ ЧАСТИ  МЕСТНОГО БЮДЖЕТА </vt:lpstr>
      <vt:lpstr>МЕХАНИЗМ ВЗАИМОДЕЙСТВИЯ ГРАЖДАН С ДЕПУТАТАМИ КОМСОМОЛЬСКОЙ-НА-АМУРЕ ГОРОДСКОЙ ДУМОЙ</vt:lpstr>
      <vt:lpstr>МЕХАНИЗМ ВЗАИМОДЕЙСТВИЯ ГРАЖДАН С ДЕПУТАТАМИ КОМСОМОЛЬСКОЙ-НА-АМУРЕ ГОРОДСКОЙ ДУМОЙ</vt:lpstr>
      <vt:lpstr>Презентация PowerPoint</vt:lpstr>
      <vt:lpstr>ОСНОВНЫЕ НАПРАВЛЕНИЯ БЮДЖЕТНОЙ ПОЛИТИКИ</vt:lpstr>
      <vt:lpstr>ОСНОВНЫЕ НАПРАВЛЕНИЯ НАЛОГОВОЙ ПОЛИТИКИ</vt:lpstr>
      <vt:lpstr>ОСНОВНЫЕ ХАРАКТЕРИСТИКИ МЕСТНОГО БЮДЖЕТА  НА 2021 -2023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ВЕДОМСТВЕННАЯ СТРУКТУРА РАСХОДОВ МЕСТНОГО БЮДЖЕТА  НА 2021 – 2023 ГОДЫ</vt:lpstr>
      <vt:lpstr>ВЕДОМСТВЕННАЯ СТРУКТУРА РАСХОДОВ МЕСТНОГО БЮДЖЕТА  НА 2021 – 2023 ГОДЫ</vt:lpstr>
      <vt:lpstr>СТРУКТУРА РАСХОДОВ МЕСТНОГО БЮДЖЕТА ПО РАЗДЕЛАМ </vt:lpstr>
      <vt:lpstr>Презентация PowerPoint</vt:lpstr>
      <vt:lpstr>Презентация PowerPoint</vt:lpstr>
      <vt:lpstr>ЧТО ТАКОЕ МЕЖБЮДЖЕТНЫЕ ТРАНСФЕРТЫ?</vt:lpstr>
      <vt:lpstr>СТРУКТУРА ПОСТУПЛЕНИЙ МЕЖБЮДЖЕТНЫХ  ТРАНСФЕРТОВ ИЗ ВЫШЕСТОЯЩИХ БЮДЖЕТОВ В 2021-2023 ГОДАХ</vt:lpstr>
      <vt:lpstr>РАСПРЕДЕЛЕНИЕ БЮДЖЕТНЫХ АССИГНОВАНИЙ ПО МУНИЦИПАЛЬНЫМ ПРОГРАММАМ И НЕПРОГРАММНЫМ НАПРАВЛЕНИЯМ ДЕЯТЕЛЬНОСТИ   В 2021-2023 ГОДАХ </vt:lpstr>
      <vt:lpstr>РАСХОДЫ НА РЕАЛИЗАЦИЮ МУНИЦИПАЛЬНЫХ ПРОГРАММ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бюджета</vt:lpstr>
      <vt:lpstr>ИСТОЧНИКИ ПОКРЫТИЯ ДЕФИЦИТА МЕСТНОГО БЮДЖЕТА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Михалева Н.В.</cp:lastModifiedBy>
  <cp:revision>9</cp:revision>
  <dcterms:modified xsi:type="dcterms:W3CDTF">2020-11-13T01:02:00Z</dcterms:modified>
</cp:coreProperties>
</file>